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6" r:id="rId2"/>
    <p:sldId id="261" r:id="rId3"/>
    <p:sldId id="257" r:id="rId4"/>
    <p:sldId id="258" r:id="rId5"/>
    <p:sldId id="263" r:id="rId6"/>
    <p:sldId id="259" r:id="rId7"/>
    <p:sldId id="262" r:id="rId8"/>
    <p:sldId id="260" r:id="rId9"/>
    <p:sldId id="264" r:id="rId10"/>
    <p:sldId id="265" r:id="rId11"/>
    <p:sldId id="266" r:id="rId12"/>
    <p:sldId id="267" r:id="rId13"/>
    <p:sldId id="268" r:id="rId14"/>
    <p:sldId id="269" r:id="rId15"/>
    <p:sldId id="270" r:id="rId16"/>
    <p:sldId id="305" r:id="rId17"/>
    <p:sldId id="271" r:id="rId18"/>
    <p:sldId id="272" r:id="rId19"/>
    <p:sldId id="273" r:id="rId20"/>
    <p:sldId id="274" r:id="rId21"/>
    <p:sldId id="275" r:id="rId22"/>
    <p:sldId id="279" r:id="rId23"/>
    <p:sldId id="276" r:id="rId24"/>
    <p:sldId id="277" r:id="rId25"/>
    <p:sldId id="278" r:id="rId26"/>
    <p:sldId id="284" r:id="rId27"/>
    <p:sldId id="285" r:id="rId28"/>
    <p:sldId id="286" r:id="rId29"/>
    <p:sldId id="287" r:id="rId30"/>
    <p:sldId id="288" r:id="rId31"/>
    <p:sldId id="289"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6" d="100"/>
          <a:sy n="86" d="100"/>
        </p:scale>
        <p:origin x="552" y="67"/>
      </p:cViewPr>
      <p:guideLst/>
    </p:cSldViewPr>
  </p:slideViewPr>
  <p:notesTextViewPr>
    <p:cViewPr>
      <p:scale>
        <a:sx n="1" d="1"/>
        <a:sy n="1" d="1"/>
      </p:scale>
      <p:origin x="0" y="0"/>
    </p:cViewPr>
  </p:notesTextViewPr>
  <p:sorterViewPr>
    <p:cViewPr>
      <p:scale>
        <a:sx n="75" d="100"/>
        <a:sy n="75" d="100"/>
      </p:scale>
      <p:origin x="0" y="-1123"/>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227241-679C-4A1D-840A-A23D125E6E39}" type="datetimeFigureOut">
              <a:rPr lang="en-IN" smtClean="0"/>
              <a:t>28-04-2021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710179-CC88-4555-9936-7E56410D8DCA}" type="slidenum">
              <a:rPr lang="en-IN" smtClean="0"/>
              <a:t>‹#›</a:t>
            </a:fld>
            <a:endParaRPr lang="en-IN"/>
          </a:p>
        </p:txBody>
      </p:sp>
    </p:spTree>
    <p:extLst>
      <p:ext uri="{BB962C8B-B14F-4D97-AF65-F5344CB8AC3E}">
        <p14:creationId xmlns:p14="http://schemas.microsoft.com/office/powerpoint/2010/main" val="797461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d57188e138_0_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d57188e138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d57188e138_0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d57188e138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d57188e138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d57188e138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d57188e138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d57188e138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d57188e138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d57188e138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57188e138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d57188e138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d57188e138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d57188e138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d57188e138_0_5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d57188e138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4EA99B3-4288-4A98-848A-266D21C45BCA}" type="datetimeFigureOut">
              <a:rPr lang="en-IN" smtClean="0"/>
              <a:t>28-04-2021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9BB818-0751-4B98-AA1D-BD59489CB504}" type="slidenum">
              <a:rPr lang="en-IN" smtClean="0"/>
              <a:t>‹#›</a:t>
            </a:fld>
            <a:endParaRPr lang="en-IN"/>
          </a:p>
        </p:txBody>
      </p:sp>
    </p:spTree>
    <p:extLst>
      <p:ext uri="{BB962C8B-B14F-4D97-AF65-F5344CB8AC3E}">
        <p14:creationId xmlns:p14="http://schemas.microsoft.com/office/powerpoint/2010/main" val="3099275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EA99B3-4288-4A98-848A-266D21C45BCA}" type="datetimeFigureOut">
              <a:rPr lang="en-IN" smtClean="0"/>
              <a:t>28-04-2021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9BB818-0751-4B98-AA1D-BD59489CB504}" type="slidenum">
              <a:rPr lang="en-IN" smtClean="0"/>
              <a:t>‹#›</a:t>
            </a:fld>
            <a:endParaRPr lang="en-IN"/>
          </a:p>
        </p:txBody>
      </p:sp>
    </p:spTree>
    <p:extLst>
      <p:ext uri="{BB962C8B-B14F-4D97-AF65-F5344CB8AC3E}">
        <p14:creationId xmlns:p14="http://schemas.microsoft.com/office/powerpoint/2010/main" val="823168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E4EA99B3-4288-4A98-848A-266D21C45BCA}" type="datetimeFigureOut">
              <a:rPr lang="en-IN" smtClean="0"/>
              <a:t>28-04-2021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9BB818-0751-4B98-AA1D-BD59489CB504}" type="slidenum">
              <a:rPr lang="en-IN" smtClean="0"/>
              <a:t>‹#›</a:t>
            </a:fld>
            <a:endParaRPr lang="en-IN"/>
          </a:p>
        </p:txBody>
      </p:sp>
    </p:spTree>
    <p:extLst>
      <p:ext uri="{BB962C8B-B14F-4D97-AF65-F5344CB8AC3E}">
        <p14:creationId xmlns:p14="http://schemas.microsoft.com/office/powerpoint/2010/main" val="4161755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E4EA99B3-4288-4A98-848A-266D21C45BCA}" type="datetimeFigureOut">
              <a:rPr lang="en-IN" smtClean="0"/>
              <a:t>28-04-2021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A9BB818-0751-4B98-AA1D-BD59489CB504}" type="slidenum">
              <a:rPr lang="en-IN" smtClean="0"/>
              <a:t>‹#›</a:t>
            </a:fld>
            <a:endParaRPr lang="en-IN"/>
          </a:p>
        </p:txBody>
      </p:sp>
    </p:spTree>
    <p:extLst>
      <p:ext uri="{BB962C8B-B14F-4D97-AF65-F5344CB8AC3E}">
        <p14:creationId xmlns:p14="http://schemas.microsoft.com/office/powerpoint/2010/main" val="2246876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EA99B3-4288-4A98-848A-266D21C45BCA}" type="datetimeFigureOut">
              <a:rPr lang="en-IN" smtClean="0"/>
              <a:t>28-04-2021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9BB818-0751-4B98-AA1D-BD59489CB504}" type="slidenum">
              <a:rPr lang="en-IN" smtClean="0"/>
              <a:t>‹#›</a:t>
            </a:fld>
            <a:endParaRPr lang="en-IN"/>
          </a:p>
        </p:txBody>
      </p:sp>
    </p:spTree>
    <p:extLst>
      <p:ext uri="{BB962C8B-B14F-4D97-AF65-F5344CB8AC3E}">
        <p14:creationId xmlns:p14="http://schemas.microsoft.com/office/powerpoint/2010/main" val="2233061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EA99B3-4288-4A98-848A-266D21C45BCA}" type="datetimeFigureOut">
              <a:rPr lang="en-IN" smtClean="0"/>
              <a:t>28-04-2021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9BB818-0751-4B98-AA1D-BD59489CB504}" type="slidenum">
              <a:rPr lang="en-IN" smtClean="0"/>
              <a:t>‹#›</a:t>
            </a:fld>
            <a:endParaRPr lang="en-IN"/>
          </a:p>
        </p:txBody>
      </p:sp>
    </p:spTree>
    <p:extLst>
      <p:ext uri="{BB962C8B-B14F-4D97-AF65-F5344CB8AC3E}">
        <p14:creationId xmlns:p14="http://schemas.microsoft.com/office/powerpoint/2010/main" val="2779458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grpSp>
        <p:nvGrpSpPr>
          <p:cNvPr id="42" name="Google Shape;42;p4"/>
          <p:cNvGrpSpPr/>
          <p:nvPr/>
        </p:nvGrpSpPr>
        <p:grpSpPr>
          <a:xfrm>
            <a:off x="0" y="508002"/>
            <a:ext cx="1383800" cy="1355049"/>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 name="Google Shape;45;p4"/>
          <p:cNvSpPr txBox="1">
            <a:spLocks noGrp="1"/>
          </p:cNvSpPr>
          <p:nvPr>
            <p:ph type="title"/>
          </p:nvPr>
        </p:nvSpPr>
        <p:spPr>
          <a:xfrm>
            <a:off x="1730000" y="525000"/>
            <a:ext cx="9385200" cy="12188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6" name="Google Shape;46;p4"/>
          <p:cNvSpPr txBox="1">
            <a:spLocks noGrp="1"/>
          </p:cNvSpPr>
          <p:nvPr>
            <p:ph type="body" idx="1"/>
          </p:nvPr>
        </p:nvSpPr>
        <p:spPr>
          <a:xfrm>
            <a:off x="1730000" y="2090067"/>
            <a:ext cx="9385200" cy="38816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820348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EA99B3-4288-4A98-848A-266D21C45BCA}" type="datetimeFigureOut">
              <a:rPr lang="en-IN" smtClean="0"/>
              <a:t>28-04-2021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9BB818-0751-4B98-AA1D-BD59489CB504}" type="slidenum">
              <a:rPr lang="en-IN" smtClean="0"/>
              <a:t>‹#›</a:t>
            </a:fld>
            <a:endParaRPr lang="en-IN"/>
          </a:p>
        </p:txBody>
      </p:sp>
    </p:spTree>
    <p:extLst>
      <p:ext uri="{BB962C8B-B14F-4D97-AF65-F5344CB8AC3E}">
        <p14:creationId xmlns:p14="http://schemas.microsoft.com/office/powerpoint/2010/main" val="3004259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EA99B3-4288-4A98-848A-266D21C45BCA}" type="datetimeFigureOut">
              <a:rPr lang="en-IN" smtClean="0"/>
              <a:t>28-04-2021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A9BB818-0751-4B98-AA1D-BD59489CB504}" type="slidenum">
              <a:rPr lang="en-IN" smtClean="0"/>
              <a:t>‹#›</a:t>
            </a:fld>
            <a:endParaRPr lang="en-IN"/>
          </a:p>
        </p:txBody>
      </p:sp>
    </p:spTree>
    <p:extLst>
      <p:ext uri="{BB962C8B-B14F-4D97-AF65-F5344CB8AC3E}">
        <p14:creationId xmlns:p14="http://schemas.microsoft.com/office/powerpoint/2010/main" val="4186075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EA99B3-4288-4A98-848A-266D21C45BCA}" type="datetimeFigureOut">
              <a:rPr lang="en-IN" smtClean="0"/>
              <a:t>28-04-2021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9BB818-0751-4B98-AA1D-BD59489CB504}" type="slidenum">
              <a:rPr lang="en-IN" smtClean="0"/>
              <a:t>‹#›</a:t>
            </a:fld>
            <a:endParaRPr lang="en-IN"/>
          </a:p>
        </p:txBody>
      </p:sp>
    </p:spTree>
    <p:extLst>
      <p:ext uri="{BB962C8B-B14F-4D97-AF65-F5344CB8AC3E}">
        <p14:creationId xmlns:p14="http://schemas.microsoft.com/office/powerpoint/2010/main" val="3830902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EA99B3-4288-4A98-848A-266D21C45BCA}" type="datetimeFigureOut">
              <a:rPr lang="en-IN" smtClean="0"/>
              <a:t>28-04-2021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A9BB818-0751-4B98-AA1D-BD59489CB504}" type="slidenum">
              <a:rPr lang="en-IN" smtClean="0"/>
              <a:t>‹#›</a:t>
            </a:fld>
            <a:endParaRPr lang="en-IN"/>
          </a:p>
        </p:txBody>
      </p:sp>
    </p:spTree>
    <p:extLst>
      <p:ext uri="{BB962C8B-B14F-4D97-AF65-F5344CB8AC3E}">
        <p14:creationId xmlns:p14="http://schemas.microsoft.com/office/powerpoint/2010/main" val="2545220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EA99B3-4288-4A98-848A-266D21C45BCA}" type="datetimeFigureOut">
              <a:rPr lang="en-IN" smtClean="0"/>
              <a:t>28-04-2021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A9BB818-0751-4B98-AA1D-BD59489CB504}" type="slidenum">
              <a:rPr lang="en-IN" smtClean="0"/>
              <a:t>‹#›</a:t>
            </a:fld>
            <a:endParaRPr lang="en-IN"/>
          </a:p>
        </p:txBody>
      </p:sp>
    </p:spTree>
    <p:extLst>
      <p:ext uri="{BB962C8B-B14F-4D97-AF65-F5344CB8AC3E}">
        <p14:creationId xmlns:p14="http://schemas.microsoft.com/office/powerpoint/2010/main" val="2393158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EA99B3-4288-4A98-848A-266D21C45BCA}" type="datetimeFigureOut">
              <a:rPr lang="en-IN" smtClean="0"/>
              <a:t>28-04-2021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A9BB818-0751-4B98-AA1D-BD59489CB504}" type="slidenum">
              <a:rPr lang="en-IN" smtClean="0"/>
              <a:t>‹#›</a:t>
            </a:fld>
            <a:endParaRPr lang="en-IN"/>
          </a:p>
        </p:txBody>
      </p:sp>
    </p:spTree>
    <p:extLst>
      <p:ext uri="{BB962C8B-B14F-4D97-AF65-F5344CB8AC3E}">
        <p14:creationId xmlns:p14="http://schemas.microsoft.com/office/powerpoint/2010/main" val="611720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EA99B3-4288-4A98-848A-266D21C45BCA}" type="datetimeFigureOut">
              <a:rPr lang="en-IN" smtClean="0"/>
              <a:t>28-04-2021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A9BB818-0751-4B98-AA1D-BD59489CB504}" type="slidenum">
              <a:rPr lang="en-IN" smtClean="0"/>
              <a:t>‹#›</a:t>
            </a:fld>
            <a:endParaRPr lang="en-IN"/>
          </a:p>
        </p:txBody>
      </p:sp>
    </p:spTree>
    <p:extLst>
      <p:ext uri="{BB962C8B-B14F-4D97-AF65-F5344CB8AC3E}">
        <p14:creationId xmlns:p14="http://schemas.microsoft.com/office/powerpoint/2010/main" val="3790621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E4EA99B3-4288-4A98-848A-266D21C45BCA}" type="datetimeFigureOut">
              <a:rPr lang="en-IN" smtClean="0"/>
              <a:t>28-04-2021</a:t>
            </a:fld>
            <a:endParaRPr lang="en-IN"/>
          </a:p>
        </p:txBody>
      </p:sp>
      <p:sp>
        <p:nvSpPr>
          <p:cNvPr id="6" name="Footer Placeholder 5"/>
          <p:cNvSpPr>
            <a:spLocks noGrp="1"/>
          </p:cNvSpPr>
          <p:nvPr>
            <p:ph type="ftr" sz="quarter" idx="11"/>
          </p:nvPr>
        </p:nvSpPr>
        <p:spPr>
          <a:xfrm>
            <a:off x="590396" y="6041362"/>
            <a:ext cx="3295413" cy="365125"/>
          </a:xfrm>
        </p:spPr>
        <p:txBody>
          <a:bodyPr/>
          <a:lstStyle/>
          <a:p>
            <a:endParaRPr lang="en-IN"/>
          </a:p>
        </p:txBody>
      </p:sp>
      <p:sp>
        <p:nvSpPr>
          <p:cNvPr id="7" name="Slide Number Placeholder 6"/>
          <p:cNvSpPr>
            <a:spLocks noGrp="1"/>
          </p:cNvSpPr>
          <p:nvPr>
            <p:ph type="sldNum" sz="quarter" idx="12"/>
          </p:nvPr>
        </p:nvSpPr>
        <p:spPr>
          <a:xfrm>
            <a:off x="4862689" y="5915888"/>
            <a:ext cx="1062155" cy="490599"/>
          </a:xfrm>
        </p:spPr>
        <p:txBody>
          <a:bodyPr/>
          <a:lstStyle/>
          <a:p>
            <a:fld id="{6A9BB818-0751-4B98-AA1D-BD59489CB504}" type="slidenum">
              <a:rPr lang="en-IN" smtClean="0"/>
              <a:t>‹#›</a:t>
            </a:fld>
            <a:endParaRPr lang="en-IN"/>
          </a:p>
        </p:txBody>
      </p:sp>
    </p:spTree>
    <p:extLst>
      <p:ext uri="{BB962C8B-B14F-4D97-AF65-F5344CB8AC3E}">
        <p14:creationId xmlns:p14="http://schemas.microsoft.com/office/powerpoint/2010/main" val="2403831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E4EA99B3-4288-4A98-848A-266D21C45BCA}" type="datetimeFigureOut">
              <a:rPr lang="en-IN" smtClean="0"/>
              <a:t>28-04-2021</a:t>
            </a:fld>
            <a:endParaRPr lang="en-I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6A9BB818-0751-4B98-AA1D-BD59489CB504}" type="slidenum">
              <a:rPr lang="en-IN" smtClean="0"/>
              <a:t>‹#›</a:t>
            </a:fld>
            <a:endParaRPr lang="en-IN"/>
          </a:p>
        </p:txBody>
      </p:sp>
    </p:spTree>
    <p:extLst>
      <p:ext uri="{BB962C8B-B14F-4D97-AF65-F5344CB8AC3E}">
        <p14:creationId xmlns:p14="http://schemas.microsoft.com/office/powerpoint/2010/main" val="20958857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51.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F1A1E-9688-4937-8157-C11C6CB3DB31}"/>
              </a:ext>
            </a:extLst>
          </p:cNvPr>
          <p:cNvSpPr>
            <a:spLocks noGrp="1"/>
          </p:cNvSpPr>
          <p:nvPr>
            <p:ph type="ctrTitle"/>
          </p:nvPr>
        </p:nvSpPr>
        <p:spPr>
          <a:xfrm>
            <a:off x="330607" y="2272683"/>
            <a:ext cx="8760127" cy="2227414"/>
          </a:xfrm>
        </p:spPr>
        <p:txBody>
          <a:bodyPr/>
          <a:lstStyle/>
          <a:p>
            <a:r>
              <a:rPr lang="en-IN" sz="6000" dirty="0">
                <a:solidFill>
                  <a:srgbClr val="FF0000"/>
                </a:solidFill>
                <a:effectLst>
                  <a:outerShdw blurRad="50800" dist="38100" dir="13500000" algn="br" rotWithShape="0">
                    <a:prstClr val="black">
                      <a:alpha val="40000"/>
                    </a:prstClr>
                  </a:outerShdw>
                </a:effectLst>
              </a:rPr>
              <a:t>YouTube</a:t>
            </a:r>
            <a:r>
              <a:rPr lang="en-IN" sz="6000" dirty="0"/>
              <a:t> | </a:t>
            </a:r>
            <a:r>
              <a:rPr lang="en-IN" sz="6000" dirty="0">
                <a:solidFill>
                  <a:schemeClr val="bg2">
                    <a:lumMod val="90000"/>
                    <a:lumOff val="10000"/>
                  </a:schemeClr>
                </a:solidFill>
                <a:effectLst>
                  <a:outerShdw blurRad="50800" dist="38100" dir="13500000" algn="br" rotWithShape="0">
                    <a:prstClr val="black">
                      <a:alpha val="40000"/>
                    </a:prstClr>
                  </a:outerShdw>
                </a:effectLst>
              </a:rPr>
              <a:t>DailyMotion</a:t>
            </a:r>
          </a:p>
        </p:txBody>
      </p:sp>
      <p:sp>
        <p:nvSpPr>
          <p:cNvPr id="3" name="Subtitle 2">
            <a:extLst>
              <a:ext uri="{FF2B5EF4-FFF2-40B4-BE49-F238E27FC236}">
                <a16:creationId xmlns:a16="http://schemas.microsoft.com/office/drawing/2014/main" id="{A74926EC-80FD-4258-A000-CF3AD122085D}"/>
              </a:ext>
            </a:extLst>
          </p:cNvPr>
          <p:cNvSpPr>
            <a:spLocks noGrp="1"/>
          </p:cNvSpPr>
          <p:nvPr>
            <p:ph type="subTitle" idx="1"/>
          </p:nvPr>
        </p:nvSpPr>
        <p:spPr>
          <a:xfrm>
            <a:off x="810001" y="5280846"/>
            <a:ext cx="10572000" cy="1235364"/>
          </a:xfrm>
        </p:spPr>
        <p:txBody>
          <a:bodyPr>
            <a:normAutofit/>
          </a:bodyPr>
          <a:lstStyle/>
          <a:p>
            <a:r>
              <a:rPr lang="en-IN" dirty="0"/>
              <a:t>A comprehensive technical evaluation on usability on the most popular online video platforms.</a:t>
            </a:r>
          </a:p>
          <a:p>
            <a:r>
              <a:rPr lang="en-IN" dirty="0"/>
              <a:t>Group 2 | 6 – CSE – 10 </a:t>
            </a:r>
          </a:p>
          <a:p>
            <a:endParaRPr lang="en-IN" dirty="0"/>
          </a:p>
        </p:txBody>
      </p:sp>
      <p:pic>
        <p:nvPicPr>
          <p:cNvPr id="6" name="Picture 5">
            <a:extLst>
              <a:ext uri="{FF2B5EF4-FFF2-40B4-BE49-F238E27FC236}">
                <a16:creationId xmlns:a16="http://schemas.microsoft.com/office/drawing/2014/main" id="{8B430F39-53FE-4C64-8EB9-A4422D8A339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909223" y="1743581"/>
            <a:ext cx="2121764" cy="2121764"/>
          </a:xfrm>
          <a:prstGeom prst="rect">
            <a:avLst/>
          </a:prstGeom>
        </p:spPr>
      </p:pic>
      <p:pic>
        <p:nvPicPr>
          <p:cNvPr id="1036" name="Picture 12" descr="Dailymotion Logo transparent PNG - StickPNG">
            <a:extLst>
              <a:ext uri="{FF2B5EF4-FFF2-40B4-BE49-F238E27FC236}">
                <a16:creationId xmlns:a16="http://schemas.microsoft.com/office/drawing/2014/main" id="{EEB30BF8-01B0-4153-A203-90D346E9F4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0486" y="2212758"/>
            <a:ext cx="1207364" cy="1216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524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2D6F1-D48C-40A1-8B0E-6DF02ABFAC8B}"/>
              </a:ext>
            </a:extLst>
          </p:cNvPr>
          <p:cNvSpPr>
            <a:spLocks noGrp="1"/>
          </p:cNvSpPr>
          <p:nvPr>
            <p:ph type="title"/>
          </p:nvPr>
        </p:nvSpPr>
        <p:spPr/>
        <p:txBody>
          <a:bodyPr/>
          <a:lstStyle/>
          <a:p>
            <a:pPr algn="ctr"/>
            <a:r>
              <a:rPr lang="en-US" dirty="0">
                <a:solidFill>
                  <a:schemeClr val="bg1"/>
                </a:solidFill>
              </a:rPr>
              <a:t>User Opinion Survey</a:t>
            </a:r>
            <a:endParaRPr lang="en-IN" dirty="0"/>
          </a:p>
        </p:txBody>
      </p:sp>
      <p:pic>
        <p:nvPicPr>
          <p:cNvPr id="3074" name="Picture 2" descr="Forms response chart. Question title: What would you recommend friends and family to use ?. Number of responses: 161 responses.">
            <a:extLst>
              <a:ext uri="{FF2B5EF4-FFF2-40B4-BE49-F238E27FC236}">
                <a16:creationId xmlns:a16="http://schemas.microsoft.com/office/drawing/2014/main" id="{FB98CB86-49C1-4447-8A20-B1ED2E2489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350" y="2822531"/>
            <a:ext cx="8527992" cy="358828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C528A58-0F92-4475-A0DE-1D246EE645D0}"/>
              </a:ext>
            </a:extLst>
          </p:cNvPr>
          <p:cNvSpPr txBox="1"/>
          <p:nvPr/>
        </p:nvSpPr>
        <p:spPr>
          <a:xfrm>
            <a:off x="2762433" y="2240519"/>
            <a:ext cx="7757605" cy="369332"/>
          </a:xfrm>
          <a:prstGeom prst="rect">
            <a:avLst/>
          </a:prstGeom>
          <a:noFill/>
        </p:spPr>
        <p:txBody>
          <a:bodyPr wrap="square" rtlCol="0">
            <a:spAutoFit/>
          </a:bodyPr>
          <a:lstStyle/>
          <a:p>
            <a:r>
              <a:rPr lang="en-US" u="sng" dirty="0"/>
              <a:t>Question</a:t>
            </a:r>
            <a:r>
              <a:rPr lang="en-US" dirty="0"/>
              <a:t> : What would you recommend friends and family to use?</a:t>
            </a:r>
            <a:endParaRPr lang="en-IN" dirty="0"/>
          </a:p>
        </p:txBody>
      </p:sp>
    </p:spTree>
    <p:extLst>
      <p:ext uri="{BB962C8B-B14F-4D97-AF65-F5344CB8AC3E}">
        <p14:creationId xmlns:p14="http://schemas.microsoft.com/office/powerpoint/2010/main" val="3037056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BC3ACA-AA3F-4916-A9C2-6E376D93E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223934">
            <a:off x="417347" y="2881688"/>
            <a:ext cx="5306781" cy="3159624"/>
          </a:xfrm>
          <a:prstGeom prst="rect">
            <a:avLst/>
          </a:prstGeom>
        </p:spPr>
      </p:pic>
      <p:sp>
        <p:nvSpPr>
          <p:cNvPr id="5" name="Rectangle 4">
            <a:extLst>
              <a:ext uri="{FF2B5EF4-FFF2-40B4-BE49-F238E27FC236}">
                <a16:creationId xmlns:a16="http://schemas.microsoft.com/office/drawing/2014/main" id="{8CD10EE6-9B3D-4C49-87E8-36C01088BA2E}"/>
              </a:ext>
            </a:extLst>
          </p:cNvPr>
          <p:cNvSpPr/>
          <p:nvPr/>
        </p:nvSpPr>
        <p:spPr>
          <a:xfrm>
            <a:off x="4643842" y="354122"/>
            <a:ext cx="2031107" cy="156966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600" b="1" dirty="0">
                <a:ln/>
                <a:solidFill>
                  <a:srgbClr val="92D050"/>
                </a:solidFill>
                <a:latin typeface="Comic Sans MS" panose="030F0702030302020204" pitchFamily="66" charset="0"/>
              </a:rPr>
              <a:t>|</a:t>
            </a:r>
            <a:endParaRPr lang="en-US" sz="9600" b="1" cap="none" spc="0" dirty="0">
              <a:ln/>
              <a:solidFill>
                <a:srgbClr val="92D050"/>
              </a:solidFill>
              <a:effectLst/>
              <a:latin typeface="Comic Sans MS" panose="030F0702030302020204" pitchFamily="66" charset="0"/>
            </a:endParaRPr>
          </a:p>
        </p:txBody>
      </p:sp>
      <p:pic>
        <p:nvPicPr>
          <p:cNvPr id="6" name="Picture 5">
            <a:extLst>
              <a:ext uri="{FF2B5EF4-FFF2-40B4-BE49-F238E27FC236}">
                <a16:creationId xmlns:a16="http://schemas.microsoft.com/office/drawing/2014/main" id="{C4FCACBC-870E-44CE-ABE2-D3143FBDC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42798">
            <a:off x="6710797" y="3259116"/>
            <a:ext cx="5063856" cy="3060097"/>
          </a:xfrm>
          <a:prstGeom prst="rect">
            <a:avLst/>
          </a:prstGeom>
        </p:spPr>
      </p:pic>
      <p:sp>
        <p:nvSpPr>
          <p:cNvPr id="7" name="TextBox 8">
            <a:extLst>
              <a:ext uri="{FF2B5EF4-FFF2-40B4-BE49-F238E27FC236}">
                <a16:creationId xmlns:a16="http://schemas.microsoft.com/office/drawing/2014/main" id="{3AFD94D4-5CF4-46DE-8F0E-29F00299BCE6}"/>
              </a:ext>
            </a:extLst>
          </p:cNvPr>
          <p:cNvSpPr txBox="1"/>
          <p:nvPr/>
        </p:nvSpPr>
        <p:spPr>
          <a:xfrm>
            <a:off x="2117928" y="615732"/>
            <a:ext cx="2313991"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dirty="0">
                <a:solidFill>
                  <a:srgbClr val="FF0000"/>
                </a:solidFill>
                <a:latin typeface="Yu Gothic UI Semibold" panose="020B0700000000000000" pitchFamily="34" charset="-128"/>
                <a:ea typeface="Yu Gothic UI Semibold" panose="020B0700000000000000" pitchFamily="34" charset="-128"/>
              </a:rPr>
              <a:t>YouTube</a:t>
            </a:r>
            <a:endParaRPr lang="en-GB" sz="4000" dirty="0">
              <a:solidFill>
                <a:srgbClr val="FF0000"/>
              </a:solidFill>
              <a:latin typeface="Yu Gothic UI Semibold" panose="020B0700000000000000" pitchFamily="34" charset="-128"/>
              <a:ea typeface="Yu Gothic UI Semibold" panose="020B0700000000000000" pitchFamily="34" charset="-128"/>
            </a:endParaRPr>
          </a:p>
        </p:txBody>
      </p:sp>
      <p:sp>
        <p:nvSpPr>
          <p:cNvPr id="8" name="TextBox 9">
            <a:extLst>
              <a:ext uri="{FF2B5EF4-FFF2-40B4-BE49-F238E27FC236}">
                <a16:creationId xmlns:a16="http://schemas.microsoft.com/office/drawing/2014/main" id="{FA46978F-E790-4AA0-8176-E472B69AB9EB}"/>
              </a:ext>
            </a:extLst>
          </p:cNvPr>
          <p:cNvSpPr txBox="1"/>
          <p:nvPr/>
        </p:nvSpPr>
        <p:spPr>
          <a:xfrm>
            <a:off x="7348655" y="615732"/>
            <a:ext cx="3013788"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solidFill>
                  <a:srgbClr val="0070C0"/>
                </a:solidFill>
                <a:latin typeface="Yu Gothic UI Semibold" panose="020B0700000000000000" pitchFamily="34" charset="-128"/>
                <a:ea typeface="Yu Gothic UI Semibold" panose="020B0700000000000000" pitchFamily="34" charset="-128"/>
              </a:rPr>
              <a:t>Dailymotion</a:t>
            </a:r>
            <a:endParaRPr lang="en-GB" sz="3600" dirty="0">
              <a:solidFill>
                <a:srgbClr val="0070C0"/>
              </a:solidFill>
              <a:latin typeface="Yu Gothic UI Semibold" panose="020B0700000000000000" pitchFamily="34" charset="-128"/>
              <a:ea typeface="Yu Gothic UI Semibold" panose="020B0700000000000000" pitchFamily="34" charset="-128"/>
            </a:endParaRPr>
          </a:p>
        </p:txBody>
      </p:sp>
    </p:spTree>
    <p:extLst>
      <p:ext uri="{BB962C8B-B14F-4D97-AF65-F5344CB8AC3E}">
        <p14:creationId xmlns:p14="http://schemas.microsoft.com/office/powerpoint/2010/main" val="2139031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843E32-2239-4042-A653-D273CFFE3E2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9818" y="2363180"/>
            <a:ext cx="5142717" cy="4264422"/>
          </a:xfrm>
          <a:prstGeom prst="rect">
            <a:avLst/>
          </a:prstGeom>
          <a:noFill/>
          <a:ln>
            <a:noFill/>
          </a:ln>
        </p:spPr>
      </p:pic>
      <p:sp>
        <p:nvSpPr>
          <p:cNvPr id="5" name="TextBox 2">
            <a:extLst>
              <a:ext uri="{FF2B5EF4-FFF2-40B4-BE49-F238E27FC236}">
                <a16:creationId xmlns:a16="http://schemas.microsoft.com/office/drawing/2014/main" id="{965CB15F-6646-4C06-B4E4-6748DDBD4DDC}"/>
              </a:ext>
            </a:extLst>
          </p:cNvPr>
          <p:cNvSpPr txBox="1"/>
          <p:nvPr/>
        </p:nvSpPr>
        <p:spPr>
          <a:xfrm>
            <a:off x="1655130" y="555080"/>
            <a:ext cx="8881740"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400" u="sng" dirty="0">
                <a:solidFill>
                  <a:schemeClr val="bg1"/>
                </a:solidFill>
                <a:latin typeface="Comic Sans MS" panose="030F0702030302020204" pitchFamily="66" charset="0"/>
              </a:rPr>
              <a:t>Optimizing User’s Experience</a:t>
            </a:r>
            <a:endParaRPr lang="en-GB" sz="4400" u="sng" dirty="0">
              <a:solidFill>
                <a:schemeClr val="bg1"/>
              </a:solidFill>
              <a:latin typeface="Comic Sans MS" panose="030F0702030302020204" pitchFamily="66" charset="0"/>
            </a:endParaRPr>
          </a:p>
        </p:txBody>
      </p:sp>
      <p:sp>
        <p:nvSpPr>
          <p:cNvPr id="6" name="TextBox 3">
            <a:extLst>
              <a:ext uri="{FF2B5EF4-FFF2-40B4-BE49-F238E27FC236}">
                <a16:creationId xmlns:a16="http://schemas.microsoft.com/office/drawing/2014/main" id="{E7CA2575-F057-48AE-B95F-64443F8F2DBA}"/>
              </a:ext>
            </a:extLst>
          </p:cNvPr>
          <p:cNvSpPr txBox="1"/>
          <p:nvPr/>
        </p:nvSpPr>
        <p:spPr>
          <a:xfrm>
            <a:off x="6469224" y="2476871"/>
            <a:ext cx="3935405" cy="267765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t>The approx. number of users who visit </a:t>
            </a:r>
            <a:r>
              <a:rPr lang="en-US" sz="2800" dirty="0" err="1">
                <a:solidFill>
                  <a:srgbClr val="FF0000"/>
                </a:solidFill>
              </a:rPr>
              <a:t>Youtube</a:t>
            </a:r>
            <a:r>
              <a:rPr lang="en-US" sz="2800" dirty="0"/>
              <a:t> and </a:t>
            </a:r>
            <a:r>
              <a:rPr lang="en-US" sz="2800" dirty="0">
                <a:solidFill>
                  <a:schemeClr val="accent1"/>
                </a:solidFill>
              </a:rPr>
              <a:t>Dailymotion</a:t>
            </a:r>
            <a:r>
              <a:rPr lang="en-US" sz="2800" dirty="0"/>
              <a:t> are </a:t>
            </a:r>
            <a:r>
              <a:rPr lang="en-US" sz="2800" dirty="0">
                <a:solidFill>
                  <a:srgbClr val="FF0000"/>
                </a:solidFill>
              </a:rPr>
              <a:t>7.2 Billion </a:t>
            </a:r>
            <a:r>
              <a:rPr lang="en-US" sz="2800" dirty="0"/>
              <a:t>and </a:t>
            </a:r>
            <a:r>
              <a:rPr lang="en-US" sz="2800" dirty="0">
                <a:solidFill>
                  <a:schemeClr val="accent1"/>
                </a:solidFill>
              </a:rPr>
              <a:t>122.7 Million </a:t>
            </a:r>
            <a:r>
              <a:rPr lang="en-US" sz="2800" dirty="0"/>
              <a:t>respectively</a:t>
            </a:r>
            <a:r>
              <a:rPr lang="en-US" dirty="0"/>
              <a:t>. </a:t>
            </a:r>
            <a:endParaRPr lang="en-GB" dirty="0"/>
          </a:p>
        </p:txBody>
      </p:sp>
    </p:spTree>
    <p:extLst>
      <p:ext uri="{BB962C8B-B14F-4D97-AF65-F5344CB8AC3E}">
        <p14:creationId xmlns:p14="http://schemas.microsoft.com/office/powerpoint/2010/main" val="1039257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B9B1CD27-E34B-443E-9A4D-E4A269BD6656}"/>
              </a:ext>
            </a:extLst>
          </p:cNvPr>
          <p:cNvSpPr txBox="1"/>
          <p:nvPr/>
        </p:nvSpPr>
        <p:spPr>
          <a:xfrm>
            <a:off x="2420336" y="638977"/>
            <a:ext cx="7212563"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u="sng" dirty="0">
                <a:solidFill>
                  <a:schemeClr val="bg1"/>
                </a:solidFill>
                <a:latin typeface="Comic Sans MS" panose="030F0702030302020204" pitchFamily="66" charset="0"/>
              </a:rPr>
              <a:t>User’s Benefits and Shares</a:t>
            </a:r>
            <a:endParaRPr lang="en-GB" sz="4000" u="sng" dirty="0">
              <a:solidFill>
                <a:schemeClr val="bg1"/>
              </a:solidFill>
              <a:latin typeface="Comic Sans MS" panose="030F0702030302020204" pitchFamily="66" charset="0"/>
            </a:endParaRPr>
          </a:p>
        </p:txBody>
      </p:sp>
      <p:pic>
        <p:nvPicPr>
          <p:cNvPr id="5" name="Picture 4">
            <a:extLst>
              <a:ext uri="{FF2B5EF4-FFF2-40B4-BE49-F238E27FC236}">
                <a16:creationId xmlns:a16="http://schemas.microsoft.com/office/drawing/2014/main" id="{A71F1C38-3C0E-43DF-BCA4-EC46E225C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10127">
            <a:off x="4977115" y="2140544"/>
            <a:ext cx="6121692" cy="4087408"/>
          </a:xfrm>
          <a:prstGeom prst="rect">
            <a:avLst/>
          </a:prstGeom>
        </p:spPr>
      </p:pic>
      <p:sp>
        <p:nvSpPr>
          <p:cNvPr id="6" name="TextBox 4">
            <a:extLst>
              <a:ext uri="{FF2B5EF4-FFF2-40B4-BE49-F238E27FC236}">
                <a16:creationId xmlns:a16="http://schemas.microsoft.com/office/drawing/2014/main" id="{48F08E4B-85F0-4757-B8BA-EE725AAA0E07}"/>
              </a:ext>
            </a:extLst>
          </p:cNvPr>
          <p:cNvSpPr txBox="1"/>
          <p:nvPr/>
        </p:nvSpPr>
        <p:spPr>
          <a:xfrm>
            <a:off x="1093194" y="2682782"/>
            <a:ext cx="3601616" cy="23083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solidFill>
                  <a:srgbClr val="FF0000"/>
                </a:solidFill>
              </a:rPr>
              <a:t>YouTube</a:t>
            </a:r>
            <a:r>
              <a:rPr lang="en-US" sz="3200" dirty="0"/>
              <a:t> provides </a:t>
            </a:r>
            <a:r>
              <a:rPr lang="en-US" sz="6000" dirty="0">
                <a:solidFill>
                  <a:srgbClr val="92D050"/>
                </a:solidFill>
              </a:rPr>
              <a:t>earning</a:t>
            </a:r>
            <a:r>
              <a:rPr lang="en-US" sz="3200" dirty="0"/>
              <a:t> and </a:t>
            </a:r>
            <a:r>
              <a:rPr lang="en-US" sz="4800" dirty="0">
                <a:solidFill>
                  <a:schemeClr val="accent1"/>
                </a:solidFill>
              </a:rPr>
              <a:t>diversity</a:t>
            </a:r>
            <a:r>
              <a:rPr lang="en-US" sz="3200" dirty="0"/>
              <a:t>.</a:t>
            </a:r>
            <a:endParaRPr lang="en-GB" sz="3200" dirty="0"/>
          </a:p>
        </p:txBody>
      </p:sp>
    </p:spTree>
    <p:extLst>
      <p:ext uri="{BB962C8B-B14F-4D97-AF65-F5344CB8AC3E}">
        <p14:creationId xmlns:p14="http://schemas.microsoft.com/office/powerpoint/2010/main" val="2808833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0E84CBFB-94FE-42EB-9218-F9C5206D348D}"/>
              </a:ext>
            </a:extLst>
          </p:cNvPr>
          <p:cNvSpPr txBox="1"/>
          <p:nvPr/>
        </p:nvSpPr>
        <p:spPr>
          <a:xfrm>
            <a:off x="1690560" y="343483"/>
            <a:ext cx="881088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u="sng" dirty="0">
                <a:solidFill>
                  <a:schemeClr val="bg1"/>
                </a:solidFill>
              </a:rPr>
              <a:t>Content Control</a:t>
            </a:r>
            <a:endParaRPr lang="en-GB" sz="4000" u="sng" dirty="0">
              <a:solidFill>
                <a:schemeClr val="bg1"/>
              </a:solidFill>
            </a:endParaRPr>
          </a:p>
        </p:txBody>
      </p:sp>
      <p:pic>
        <p:nvPicPr>
          <p:cNvPr id="5" name="Picture 4">
            <a:extLst>
              <a:ext uri="{FF2B5EF4-FFF2-40B4-BE49-F238E27FC236}">
                <a16:creationId xmlns:a16="http://schemas.microsoft.com/office/drawing/2014/main" id="{363B8D0F-4139-498F-91B4-B8D657F5D1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77453">
            <a:off x="1169854" y="2459814"/>
            <a:ext cx="3842388" cy="4259057"/>
          </a:xfrm>
          <a:prstGeom prst="rect">
            <a:avLst/>
          </a:prstGeom>
        </p:spPr>
      </p:pic>
      <p:sp>
        <p:nvSpPr>
          <p:cNvPr id="6" name="TextBox 4">
            <a:extLst>
              <a:ext uri="{FF2B5EF4-FFF2-40B4-BE49-F238E27FC236}">
                <a16:creationId xmlns:a16="http://schemas.microsoft.com/office/drawing/2014/main" id="{1D1173BE-0E95-42D3-9FD3-A86AD8E72492}"/>
              </a:ext>
            </a:extLst>
          </p:cNvPr>
          <p:cNvSpPr txBox="1"/>
          <p:nvPr/>
        </p:nvSpPr>
        <p:spPr>
          <a:xfrm>
            <a:off x="7102941" y="3072348"/>
            <a:ext cx="4224966" cy="218521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solidFill>
                  <a:srgbClr val="FF0000"/>
                </a:solidFill>
              </a:rPr>
              <a:t>YouTube</a:t>
            </a:r>
            <a:r>
              <a:rPr lang="en-US" sz="3200" dirty="0"/>
              <a:t> triggers </a:t>
            </a:r>
            <a:r>
              <a:rPr lang="en-US" sz="4000" dirty="0">
                <a:solidFill>
                  <a:schemeClr val="accent1"/>
                </a:solidFill>
              </a:rPr>
              <a:t>copyright issues </a:t>
            </a:r>
            <a:r>
              <a:rPr lang="en-US" sz="3200" dirty="0"/>
              <a:t>for non-original content.</a:t>
            </a:r>
            <a:endParaRPr lang="en-GB" sz="3200" dirty="0"/>
          </a:p>
        </p:txBody>
      </p:sp>
    </p:spTree>
    <p:extLst>
      <p:ext uri="{BB962C8B-B14F-4D97-AF65-F5344CB8AC3E}">
        <p14:creationId xmlns:p14="http://schemas.microsoft.com/office/powerpoint/2010/main" val="2370256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09B858-77E5-4B90-865B-2E32B0E6E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092611">
            <a:off x="619140" y="2417865"/>
            <a:ext cx="5174056" cy="4091592"/>
          </a:xfrm>
          <a:prstGeom prst="rect">
            <a:avLst/>
          </a:prstGeom>
        </p:spPr>
      </p:pic>
      <p:sp>
        <p:nvSpPr>
          <p:cNvPr id="5" name="TextBox 3">
            <a:extLst>
              <a:ext uri="{FF2B5EF4-FFF2-40B4-BE49-F238E27FC236}">
                <a16:creationId xmlns:a16="http://schemas.microsoft.com/office/drawing/2014/main" id="{2BD1F3A2-D5A7-4235-918E-B9CF8C295FE1}"/>
              </a:ext>
            </a:extLst>
          </p:cNvPr>
          <p:cNvSpPr txBox="1"/>
          <p:nvPr/>
        </p:nvSpPr>
        <p:spPr>
          <a:xfrm>
            <a:off x="2289110" y="368673"/>
            <a:ext cx="7613779"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400" u="sng" dirty="0">
                <a:solidFill>
                  <a:schemeClr val="bg1"/>
                </a:solidFill>
              </a:rPr>
              <a:t>Analysis</a:t>
            </a:r>
            <a:endParaRPr lang="en-GB" sz="4400" u="sng" dirty="0">
              <a:solidFill>
                <a:schemeClr val="bg1"/>
              </a:solidFill>
            </a:endParaRPr>
          </a:p>
        </p:txBody>
      </p:sp>
      <p:sp>
        <p:nvSpPr>
          <p:cNvPr id="6" name="TextBox 4">
            <a:extLst>
              <a:ext uri="{FF2B5EF4-FFF2-40B4-BE49-F238E27FC236}">
                <a16:creationId xmlns:a16="http://schemas.microsoft.com/office/drawing/2014/main" id="{F3D3FEB5-D755-4D8D-941B-01584E1B1161}"/>
              </a:ext>
            </a:extLst>
          </p:cNvPr>
          <p:cNvSpPr txBox="1"/>
          <p:nvPr/>
        </p:nvSpPr>
        <p:spPr>
          <a:xfrm>
            <a:off x="7714433" y="2358648"/>
            <a:ext cx="4224616" cy="236988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rgbClr val="FF0000"/>
                </a:solidFill>
              </a:rPr>
              <a:t>YouTube</a:t>
            </a:r>
            <a:r>
              <a:rPr lang="en-US" sz="2800" dirty="0"/>
              <a:t> provides </a:t>
            </a:r>
            <a:r>
              <a:rPr lang="en-US" sz="3600" dirty="0">
                <a:solidFill>
                  <a:schemeClr val="accent1"/>
                </a:solidFill>
              </a:rPr>
              <a:t>statistical tools </a:t>
            </a:r>
            <a:r>
              <a:rPr lang="en-US" sz="2800" dirty="0"/>
              <a:t>for analyzing data gathered from uploaded videos.</a:t>
            </a:r>
            <a:endParaRPr lang="en-GB" sz="2800" dirty="0"/>
          </a:p>
        </p:txBody>
      </p:sp>
    </p:spTree>
    <p:extLst>
      <p:ext uri="{BB962C8B-B14F-4D97-AF65-F5344CB8AC3E}">
        <p14:creationId xmlns:p14="http://schemas.microsoft.com/office/powerpoint/2010/main" val="2216123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8BB7E9-A0D7-417C-A25A-FE1EF9A00F3B}"/>
              </a:ext>
            </a:extLst>
          </p:cNvPr>
          <p:cNvSpPr txBox="1"/>
          <p:nvPr/>
        </p:nvSpPr>
        <p:spPr>
          <a:xfrm>
            <a:off x="1129004" y="270588"/>
            <a:ext cx="9237306" cy="769441"/>
          </a:xfrm>
          <a:prstGeom prst="rect">
            <a:avLst/>
          </a:prstGeom>
          <a:noFill/>
        </p:spPr>
        <p:txBody>
          <a:bodyPr wrap="square" rtlCol="0">
            <a:spAutoFit/>
          </a:bodyPr>
          <a:lstStyle/>
          <a:p>
            <a:pPr algn="ctr"/>
            <a:r>
              <a:rPr lang="en-US" sz="4400" u="sng" dirty="0">
                <a:solidFill>
                  <a:schemeClr val="accent1"/>
                </a:solidFill>
              </a:rPr>
              <a:t>User Interface Requirements</a:t>
            </a:r>
            <a:endParaRPr lang="en-GB" sz="4400" u="sng" dirty="0">
              <a:solidFill>
                <a:schemeClr val="accent1"/>
              </a:solidFill>
            </a:endParaRPr>
          </a:p>
        </p:txBody>
      </p:sp>
      <p:sp>
        <p:nvSpPr>
          <p:cNvPr id="3" name="TextBox 2">
            <a:extLst>
              <a:ext uri="{FF2B5EF4-FFF2-40B4-BE49-F238E27FC236}">
                <a16:creationId xmlns:a16="http://schemas.microsoft.com/office/drawing/2014/main" id="{4FF790C8-6DBC-4A10-99A1-40DA29FD9504}"/>
              </a:ext>
            </a:extLst>
          </p:cNvPr>
          <p:cNvSpPr txBox="1"/>
          <p:nvPr/>
        </p:nvSpPr>
        <p:spPr>
          <a:xfrm>
            <a:off x="811764" y="1595535"/>
            <a:ext cx="5206481" cy="3046988"/>
          </a:xfrm>
          <a:prstGeom prst="rect">
            <a:avLst/>
          </a:prstGeom>
          <a:noFill/>
        </p:spPr>
        <p:txBody>
          <a:bodyPr wrap="square" rtlCol="0">
            <a:spAutoFit/>
          </a:bodyPr>
          <a:lstStyle/>
          <a:p>
            <a:pPr marL="285750" indent="-285750">
              <a:buFont typeface="Wingdings" panose="05000000000000000000" pitchFamily="2" charset="2"/>
              <a:buChar char="v"/>
            </a:pPr>
            <a:r>
              <a:rPr lang="en-US" sz="3200" dirty="0"/>
              <a:t>Content presentation</a:t>
            </a:r>
          </a:p>
          <a:p>
            <a:pPr marL="285750" indent="-285750">
              <a:buFont typeface="Wingdings" panose="05000000000000000000" pitchFamily="2" charset="2"/>
              <a:buChar char="v"/>
            </a:pPr>
            <a:r>
              <a:rPr lang="en-US" sz="3200" dirty="0"/>
              <a:t>Simple interface</a:t>
            </a:r>
          </a:p>
          <a:p>
            <a:pPr marL="285750" indent="-285750">
              <a:buFont typeface="Wingdings" panose="05000000000000000000" pitchFamily="2" charset="2"/>
              <a:buChar char="v"/>
            </a:pPr>
            <a:r>
              <a:rPr lang="en-US" sz="3200" dirty="0"/>
              <a:t>Feedback mechanism</a:t>
            </a:r>
          </a:p>
          <a:p>
            <a:pPr marL="285750" indent="-285750">
              <a:buFont typeface="Wingdings" panose="05000000000000000000" pitchFamily="2" charset="2"/>
              <a:buChar char="v"/>
            </a:pPr>
            <a:r>
              <a:rPr lang="en-US" sz="3200" dirty="0"/>
              <a:t>Default Setting</a:t>
            </a:r>
          </a:p>
          <a:p>
            <a:pPr marL="285750" indent="-285750">
              <a:buFont typeface="Wingdings" panose="05000000000000000000" pitchFamily="2" charset="2"/>
              <a:buChar char="v"/>
            </a:pPr>
            <a:r>
              <a:rPr lang="en-US" sz="3200" dirty="0"/>
              <a:t>Purposeful Layout</a:t>
            </a:r>
          </a:p>
          <a:p>
            <a:pPr marL="285750" indent="-285750">
              <a:buFont typeface="Wingdings" panose="05000000000000000000" pitchFamily="2" charset="2"/>
              <a:buChar char="v"/>
            </a:pPr>
            <a:r>
              <a:rPr lang="en-US" sz="3200" dirty="0"/>
              <a:t>Responsive</a:t>
            </a:r>
            <a:endParaRPr lang="en-GB" sz="3200" dirty="0"/>
          </a:p>
        </p:txBody>
      </p:sp>
      <p:pic>
        <p:nvPicPr>
          <p:cNvPr id="5" name="Picture 4">
            <a:extLst>
              <a:ext uri="{FF2B5EF4-FFF2-40B4-BE49-F238E27FC236}">
                <a16:creationId xmlns:a16="http://schemas.microsoft.com/office/drawing/2014/main" id="{56B3C971-83DE-48AE-9B1C-711C16C11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42340">
            <a:off x="5536343" y="2054180"/>
            <a:ext cx="6226448" cy="3340230"/>
          </a:xfrm>
          <a:prstGeom prst="rect">
            <a:avLst/>
          </a:prstGeom>
        </p:spPr>
      </p:pic>
    </p:spTree>
    <p:extLst>
      <p:ext uri="{BB962C8B-B14F-4D97-AF65-F5344CB8AC3E}">
        <p14:creationId xmlns:p14="http://schemas.microsoft.com/office/powerpoint/2010/main" val="3104877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C850CBC-344D-4644-ABDC-F72145A1528E}"/>
              </a:ext>
            </a:extLst>
          </p:cNvPr>
          <p:cNvPicPr>
            <a:picLocks noChangeAspect="1"/>
          </p:cNvPicPr>
          <p:nvPr/>
        </p:nvPicPr>
        <p:blipFill>
          <a:blip r:embed="rId2"/>
          <a:srcRect t="23742" b="36554"/>
          <a:stretch>
            <a:fillRect/>
          </a:stretch>
        </p:blipFill>
        <p:spPr>
          <a:xfrm>
            <a:off x="2126762" y="4133667"/>
            <a:ext cx="9898527" cy="2603628"/>
          </a:xfrm>
          <a:prstGeom prst="rect">
            <a:avLst/>
          </a:prstGeom>
        </p:spPr>
      </p:pic>
      <p:grpSp>
        <p:nvGrpSpPr>
          <p:cNvPr id="15" name="Group 14">
            <a:extLst>
              <a:ext uri="{FF2B5EF4-FFF2-40B4-BE49-F238E27FC236}">
                <a16:creationId xmlns:a16="http://schemas.microsoft.com/office/drawing/2014/main" id="{317D8D98-BADF-45EE-9C6F-7240F5255600}"/>
              </a:ext>
            </a:extLst>
          </p:cNvPr>
          <p:cNvGrpSpPr/>
          <p:nvPr/>
        </p:nvGrpSpPr>
        <p:grpSpPr>
          <a:xfrm>
            <a:off x="7301525" y="100386"/>
            <a:ext cx="4723764" cy="2677832"/>
            <a:chOff x="0" y="0"/>
            <a:chExt cx="17675011" cy="6943575"/>
          </a:xfrm>
        </p:grpSpPr>
        <p:sp>
          <p:nvSpPr>
            <p:cNvPr id="22" name="AutoShape 4">
              <a:extLst>
                <a:ext uri="{FF2B5EF4-FFF2-40B4-BE49-F238E27FC236}">
                  <a16:creationId xmlns:a16="http://schemas.microsoft.com/office/drawing/2014/main" id="{892934CC-2DFF-43FD-996A-0F4DE9EAC550}"/>
                </a:ext>
              </a:extLst>
            </p:cNvPr>
            <p:cNvSpPr/>
            <p:nvPr/>
          </p:nvSpPr>
          <p:spPr>
            <a:xfrm>
              <a:off x="0" y="0"/>
              <a:ext cx="17675011" cy="4926454"/>
            </a:xfrm>
            <a:prstGeom prst="rect">
              <a:avLst/>
            </a:prstGeom>
            <a:solidFill>
              <a:srgbClr val="F24423"/>
            </a:solidFill>
          </p:spPr>
          <p:txBody>
            <a:bodyPr/>
            <a:lstStyle/>
            <a:p>
              <a:endParaRPr lang="en-IN"/>
            </a:p>
          </p:txBody>
        </p:sp>
        <p:sp>
          <p:nvSpPr>
            <p:cNvPr id="23" name="TextBox 5">
              <a:extLst>
                <a:ext uri="{FF2B5EF4-FFF2-40B4-BE49-F238E27FC236}">
                  <a16:creationId xmlns:a16="http://schemas.microsoft.com/office/drawing/2014/main" id="{FDB7AB34-AD4A-4998-A1FA-98FDAAA4448D}"/>
                </a:ext>
              </a:extLst>
            </p:cNvPr>
            <p:cNvSpPr txBox="1"/>
            <p:nvPr/>
          </p:nvSpPr>
          <p:spPr>
            <a:xfrm>
              <a:off x="745302" y="796352"/>
              <a:ext cx="16184403" cy="614722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9900"/>
                </a:lnSpc>
              </a:pPr>
              <a:r>
                <a:rPr lang="en-US" sz="4400" dirty="0">
                  <a:solidFill>
                    <a:srgbClr val="FFFFFF"/>
                  </a:solidFill>
                  <a:latin typeface="Muli Black Bold"/>
                </a:rPr>
                <a:t>Guidelines and Algorithms</a:t>
              </a:r>
            </a:p>
          </p:txBody>
        </p:sp>
      </p:grpSp>
      <p:grpSp>
        <p:nvGrpSpPr>
          <p:cNvPr id="16" name="Group 15">
            <a:extLst>
              <a:ext uri="{FF2B5EF4-FFF2-40B4-BE49-F238E27FC236}">
                <a16:creationId xmlns:a16="http://schemas.microsoft.com/office/drawing/2014/main" id="{A31DB045-0A7D-4A96-AC31-D0827184E022}"/>
              </a:ext>
            </a:extLst>
          </p:cNvPr>
          <p:cNvGrpSpPr/>
          <p:nvPr/>
        </p:nvGrpSpPr>
        <p:grpSpPr>
          <a:xfrm>
            <a:off x="512991" y="552767"/>
            <a:ext cx="5736887" cy="995154"/>
            <a:chOff x="0" y="-28575"/>
            <a:chExt cx="7494561" cy="1257778"/>
          </a:xfrm>
        </p:grpSpPr>
        <p:sp>
          <p:nvSpPr>
            <p:cNvPr id="19" name="AutoShape 7">
              <a:extLst>
                <a:ext uri="{FF2B5EF4-FFF2-40B4-BE49-F238E27FC236}">
                  <a16:creationId xmlns:a16="http://schemas.microsoft.com/office/drawing/2014/main" id="{121CB2EB-2BB2-44B2-B0FA-E13507DB96D5}"/>
                </a:ext>
              </a:extLst>
            </p:cNvPr>
            <p:cNvSpPr/>
            <p:nvPr/>
          </p:nvSpPr>
          <p:spPr>
            <a:xfrm>
              <a:off x="0" y="621849"/>
              <a:ext cx="7494561" cy="12785"/>
            </a:xfrm>
            <a:prstGeom prst="rect">
              <a:avLst/>
            </a:prstGeom>
            <a:solidFill>
              <a:srgbClr val="CCED00"/>
            </a:solidFill>
          </p:spPr>
          <p:txBody>
            <a:bodyPr/>
            <a:lstStyle/>
            <a:p>
              <a:endParaRPr lang="en-IN"/>
            </a:p>
          </p:txBody>
        </p:sp>
        <p:sp>
          <p:nvSpPr>
            <p:cNvPr id="20" name="TextBox 8">
              <a:extLst>
                <a:ext uri="{FF2B5EF4-FFF2-40B4-BE49-F238E27FC236}">
                  <a16:creationId xmlns:a16="http://schemas.microsoft.com/office/drawing/2014/main" id="{57521D9A-7783-4DAC-B9FF-A9915A893772}"/>
                </a:ext>
              </a:extLst>
            </p:cNvPr>
            <p:cNvSpPr txBox="1"/>
            <p:nvPr/>
          </p:nvSpPr>
          <p:spPr>
            <a:xfrm>
              <a:off x="0" y="-28575"/>
              <a:ext cx="7494561" cy="421417"/>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00"/>
                </a:lnSpc>
              </a:pPr>
              <a:r>
                <a:rPr lang="en-US" sz="2400" spc="60" dirty="0">
                  <a:solidFill>
                    <a:schemeClr val="bg1"/>
                  </a:solidFill>
                  <a:latin typeface="Malgun Gothic" panose="020B0503020000020004" charset="-127"/>
                  <a:ea typeface="Malgun Gothic" panose="020B0503020000020004" charset="-127"/>
                </a:rPr>
                <a:t>HUMAN COMPUTER INTERACTION</a:t>
              </a:r>
            </a:p>
          </p:txBody>
        </p:sp>
        <p:sp>
          <p:nvSpPr>
            <p:cNvPr id="21" name="TextBox 9">
              <a:extLst>
                <a:ext uri="{FF2B5EF4-FFF2-40B4-BE49-F238E27FC236}">
                  <a16:creationId xmlns:a16="http://schemas.microsoft.com/office/drawing/2014/main" id="{C6050A84-06DE-4C82-AA9A-B6862BC90EC2}"/>
                </a:ext>
              </a:extLst>
            </p:cNvPr>
            <p:cNvSpPr txBox="1"/>
            <p:nvPr/>
          </p:nvSpPr>
          <p:spPr>
            <a:xfrm>
              <a:off x="0" y="887125"/>
              <a:ext cx="7494561" cy="34207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980"/>
                </a:lnSpc>
              </a:pPr>
              <a:r>
                <a:rPr lang="en-US" sz="2800" b="1" dirty="0">
                  <a:solidFill>
                    <a:schemeClr val="bg1"/>
                  </a:solidFill>
                  <a:latin typeface="Malgun Gothic" panose="020B0503020000020004" charset="-127"/>
                  <a:ea typeface="Malgun Gothic" panose="020B0503020000020004" charset="-127"/>
                </a:rPr>
                <a:t>YouTube | </a:t>
              </a:r>
              <a:r>
                <a:rPr lang="en-US" sz="2800" b="1" dirty="0" err="1">
                  <a:solidFill>
                    <a:schemeClr val="bg1"/>
                  </a:solidFill>
                  <a:latin typeface="Malgun Gothic" panose="020B0503020000020004" charset="-127"/>
                  <a:ea typeface="Malgun Gothic" panose="020B0503020000020004" charset="-127"/>
                </a:rPr>
                <a:t>DailyMotion</a:t>
              </a:r>
              <a:endParaRPr lang="en-US" sz="2800" b="1" dirty="0">
                <a:solidFill>
                  <a:schemeClr val="bg1"/>
                </a:solidFill>
                <a:latin typeface="Malgun Gothic" panose="020B0503020000020004" charset="-127"/>
                <a:ea typeface="Malgun Gothic" panose="020B0503020000020004" charset="-127"/>
              </a:endParaRPr>
            </a:p>
          </p:txBody>
        </p:sp>
      </p:grpSp>
      <p:pic>
        <p:nvPicPr>
          <p:cNvPr id="17" name="Picture 16" descr="HCI1">
            <a:extLst>
              <a:ext uri="{FF2B5EF4-FFF2-40B4-BE49-F238E27FC236}">
                <a16:creationId xmlns:a16="http://schemas.microsoft.com/office/drawing/2014/main" id="{F74BABEC-02E2-453C-B1A5-543D097DAFF4}"/>
              </a:ext>
            </a:extLst>
          </p:cNvPr>
          <p:cNvPicPr>
            <a:picLocks noChangeAspect="1"/>
          </p:cNvPicPr>
          <p:nvPr/>
        </p:nvPicPr>
        <p:blipFill>
          <a:blip r:embed="rId3"/>
          <a:stretch>
            <a:fillRect/>
          </a:stretch>
        </p:blipFill>
        <p:spPr>
          <a:xfrm>
            <a:off x="79662" y="4189225"/>
            <a:ext cx="4542292" cy="2492511"/>
          </a:xfrm>
          <a:prstGeom prst="rect">
            <a:avLst/>
          </a:prstGeom>
        </p:spPr>
      </p:pic>
      <p:sp>
        <p:nvSpPr>
          <p:cNvPr id="18" name="AutoShape 7">
            <a:extLst>
              <a:ext uri="{FF2B5EF4-FFF2-40B4-BE49-F238E27FC236}">
                <a16:creationId xmlns:a16="http://schemas.microsoft.com/office/drawing/2014/main" id="{78F89A23-64D4-4715-9254-4F70B203D769}"/>
              </a:ext>
            </a:extLst>
          </p:cNvPr>
          <p:cNvSpPr/>
          <p:nvPr/>
        </p:nvSpPr>
        <p:spPr>
          <a:xfrm>
            <a:off x="273243" y="2338797"/>
            <a:ext cx="2942008" cy="803604"/>
          </a:xfrm>
          <a:prstGeom prst="rect">
            <a:avLst/>
          </a:prstGeom>
          <a:gradFill>
            <a:gsLst>
              <a:gs pos="0">
                <a:srgbClr val="FE4444"/>
              </a:gs>
              <a:gs pos="100000">
                <a:srgbClr val="832B2B"/>
              </a:gs>
            </a:gsLst>
            <a:lin scaled="0"/>
          </a:gra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latin typeface="Malgun Gothic" panose="020B0503020000020004" charset="-127"/>
                <a:ea typeface="Malgun Gothic" panose="020B0503020000020004" charset="-127"/>
              </a:rPr>
              <a:t>SHIVAM SINGH</a:t>
            </a:r>
          </a:p>
          <a:p>
            <a:r>
              <a:rPr lang="en-US" sz="2400" b="1" dirty="0">
                <a:solidFill>
                  <a:schemeClr val="bg1"/>
                </a:solidFill>
                <a:latin typeface="Malgun Gothic" panose="020B0503020000020004" charset="-127"/>
                <a:ea typeface="Malgun Gothic" panose="020B0503020000020004" charset="-127"/>
              </a:rPr>
              <a:t>20181CSE0669</a:t>
            </a:r>
          </a:p>
        </p:txBody>
      </p:sp>
    </p:spTree>
    <p:extLst>
      <p:ext uri="{BB962C8B-B14F-4D97-AF65-F5344CB8AC3E}">
        <p14:creationId xmlns:p14="http://schemas.microsoft.com/office/powerpoint/2010/main" val="1732150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AF6DDFA9-5201-475B-9805-93B2BA3A08B7}"/>
              </a:ext>
            </a:extLst>
          </p:cNvPr>
          <p:cNvSpPr>
            <a:spLocks noGrp="1"/>
          </p:cNvSpPr>
          <p:nvPr/>
        </p:nvSpPr>
        <p:spPr>
          <a:xfrm>
            <a:off x="-1017270" y="117359"/>
            <a:ext cx="4047131" cy="287454"/>
          </a:xfrm>
          <a:prstGeom prst="rect">
            <a:avLst/>
          </a:prstGeom>
        </p:spPr>
        <p:txBody>
          <a:bodyPr vert="horz" lIns="91440" tIns="45720" rIns="91440" bIns="45720" rtlCol="0" anchor="ctr">
            <a:normAutofit fontScale="3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a:p>
        </p:txBody>
      </p:sp>
      <p:sp>
        <p:nvSpPr>
          <p:cNvPr id="5" name="Subtitle 8">
            <a:extLst>
              <a:ext uri="{FF2B5EF4-FFF2-40B4-BE49-F238E27FC236}">
                <a16:creationId xmlns:a16="http://schemas.microsoft.com/office/drawing/2014/main" id="{6FC6F05D-BDCC-4C6C-B9C3-D50039D20CFC}"/>
              </a:ext>
            </a:extLst>
          </p:cNvPr>
          <p:cNvSpPr>
            <a:spLocks noGrp="1"/>
          </p:cNvSpPr>
          <p:nvPr/>
        </p:nvSpPr>
        <p:spPr>
          <a:xfrm>
            <a:off x="466726" y="2753360"/>
            <a:ext cx="7385684" cy="2976880"/>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endParaRPr lang="en-US" sz="2800" dirty="0">
              <a:solidFill>
                <a:schemeClr val="tx1"/>
              </a:solidFill>
              <a:latin typeface="+mj-lt"/>
              <a:ea typeface="Malgun Gothic" panose="020B0503020000020004" charset="-127"/>
              <a:cs typeface="+mj-lt"/>
              <a:sym typeface="+mn-ea"/>
            </a:endParaRPr>
          </a:p>
          <a:p>
            <a:pPr algn="l"/>
            <a:r>
              <a:rPr lang="en-US" sz="2800" dirty="0">
                <a:solidFill>
                  <a:schemeClr val="tx1"/>
                </a:solidFill>
                <a:latin typeface="+mj-lt"/>
                <a:ea typeface="Malgun Gothic" panose="020B0503020000020004" charset="-127"/>
                <a:cs typeface="+mj-lt"/>
                <a:sym typeface="+mn-ea"/>
              </a:rPr>
              <a:t>(1) YouTube uses strong DL filters to prevent uploading adult/violent or pornographic content.</a:t>
            </a:r>
            <a:br>
              <a:rPr lang="en-US" sz="2800" dirty="0">
                <a:solidFill>
                  <a:schemeClr val="tx1"/>
                </a:solidFill>
                <a:latin typeface="+mj-lt"/>
                <a:ea typeface="Malgun Gothic" panose="020B0503020000020004" charset="-127"/>
                <a:cs typeface="+mj-lt"/>
                <a:sym typeface="+mn-ea"/>
              </a:rPr>
            </a:br>
            <a:br>
              <a:rPr lang="en-US" sz="2800" dirty="0">
                <a:solidFill>
                  <a:schemeClr val="tx1"/>
                </a:solidFill>
                <a:latin typeface="+mj-lt"/>
                <a:ea typeface="Malgun Gothic" panose="020B0503020000020004" charset="-127"/>
                <a:cs typeface="+mj-lt"/>
                <a:sym typeface="+mn-ea"/>
              </a:rPr>
            </a:br>
            <a:r>
              <a:rPr lang="en-US" sz="2800" dirty="0">
                <a:solidFill>
                  <a:schemeClr val="tx1"/>
                </a:solidFill>
                <a:latin typeface="+mj-lt"/>
                <a:ea typeface="Malgun Gothic" panose="020B0503020000020004" charset="-127"/>
                <a:cs typeface="+mj-lt"/>
                <a:sym typeface="+mn-ea"/>
              </a:rPr>
              <a:t>(2) Strict copyright rules.</a:t>
            </a:r>
          </a:p>
          <a:p>
            <a:pPr algn="l"/>
            <a:endParaRPr lang="en-US" sz="2800" dirty="0">
              <a:solidFill>
                <a:schemeClr val="tx1"/>
              </a:solidFill>
              <a:latin typeface="+mj-lt"/>
              <a:ea typeface="Malgun Gothic" panose="020B0503020000020004" charset="-127"/>
              <a:cs typeface="+mj-lt"/>
              <a:sym typeface="+mn-ea"/>
            </a:endParaRPr>
          </a:p>
          <a:p>
            <a:pPr algn="l"/>
            <a:r>
              <a:rPr lang="en-US" sz="2800" dirty="0">
                <a:solidFill>
                  <a:schemeClr val="tx1"/>
                </a:solidFill>
                <a:latin typeface="+mj-lt"/>
                <a:ea typeface="Malgun Gothic" panose="020B0503020000020004" charset="-127"/>
                <a:cs typeface="+mj-lt"/>
                <a:sym typeface="+mn-ea"/>
              </a:rPr>
              <a:t>(3) YouTube allows download of certain </a:t>
            </a:r>
            <a:r>
              <a:rPr lang="en-US" sz="2800" dirty="0" err="1">
                <a:solidFill>
                  <a:schemeClr val="tx1"/>
                </a:solidFill>
                <a:latin typeface="+mj-lt"/>
                <a:ea typeface="Malgun Gothic" panose="020B0503020000020004" charset="-127"/>
                <a:cs typeface="+mj-lt"/>
                <a:sym typeface="+mn-ea"/>
              </a:rPr>
              <a:t>vedios</a:t>
            </a:r>
            <a:r>
              <a:rPr lang="en-US" sz="2800" dirty="0">
                <a:solidFill>
                  <a:schemeClr val="tx1"/>
                </a:solidFill>
                <a:latin typeface="+mj-lt"/>
                <a:ea typeface="Malgun Gothic" panose="020B0503020000020004" charset="-127"/>
                <a:cs typeface="+mj-lt"/>
                <a:sym typeface="+mn-ea"/>
              </a:rPr>
              <a:t>.</a:t>
            </a:r>
            <a:endParaRPr lang="en-US" dirty="0">
              <a:latin typeface="+mj-lt"/>
              <a:cs typeface="+mj-lt"/>
            </a:endParaRPr>
          </a:p>
          <a:p>
            <a:pPr algn="l"/>
            <a:endParaRPr lang="en-US" dirty="0">
              <a:latin typeface="+mj-lt"/>
              <a:cs typeface="+mj-lt"/>
            </a:endParaRPr>
          </a:p>
        </p:txBody>
      </p:sp>
      <p:sp>
        <p:nvSpPr>
          <p:cNvPr id="6" name="TextBox 2">
            <a:extLst>
              <a:ext uri="{FF2B5EF4-FFF2-40B4-BE49-F238E27FC236}">
                <a16:creationId xmlns:a16="http://schemas.microsoft.com/office/drawing/2014/main" id="{40759896-AD4E-4175-A7DB-6AD416F9AEFE}"/>
              </a:ext>
            </a:extLst>
          </p:cNvPr>
          <p:cNvSpPr txBox="1"/>
          <p:nvPr/>
        </p:nvSpPr>
        <p:spPr>
          <a:xfrm>
            <a:off x="-389889" y="-618319"/>
            <a:ext cx="2886888" cy="98745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7700"/>
              </a:lnSpc>
            </a:pPr>
            <a:r>
              <a:rPr lang="en-US" sz="7000">
                <a:solidFill>
                  <a:srgbClr val="1B1A1A"/>
                </a:solidFill>
                <a:latin typeface="Muli Black Bold"/>
              </a:rPr>
              <a:t> </a:t>
            </a:r>
          </a:p>
        </p:txBody>
      </p:sp>
      <p:sp>
        <p:nvSpPr>
          <p:cNvPr id="7" name="AutoShape 3">
            <a:extLst>
              <a:ext uri="{FF2B5EF4-FFF2-40B4-BE49-F238E27FC236}">
                <a16:creationId xmlns:a16="http://schemas.microsoft.com/office/drawing/2014/main" id="{5CBB93BF-9A12-43EA-AB82-E95A39818A03}"/>
              </a:ext>
            </a:extLst>
          </p:cNvPr>
          <p:cNvSpPr/>
          <p:nvPr/>
        </p:nvSpPr>
        <p:spPr>
          <a:xfrm>
            <a:off x="2132330" y="1350113"/>
            <a:ext cx="7386015" cy="1403247"/>
          </a:xfrm>
          <a:prstGeom prst="rect">
            <a:avLst/>
          </a:prstGeom>
          <a:solidFill>
            <a:srgbClr val="F24423"/>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50"/>
              </a:lnSpc>
            </a:pPr>
            <a:endParaRPr lang="en-US" sz="4000" b="1" dirty="0">
              <a:latin typeface="Malgun Gothic" panose="020B0503020000020004" charset="-127"/>
              <a:ea typeface="Malgun Gothic" panose="020B0503020000020004" charset="-127"/>
            </a:endParaRPr>
          </a:p>
          <a:p>
            <a:pPr algn="ctr">
              <a:lnSpc>
                <a:spcPts val="2750"/>
              </a:lnSpc>
            </a:pPr>
            <a:r>
              <a:rPr lang="en-US" sz="4000" b="1" dirty="0">
                <a:latin typeface="Malgun Gothic" panose="020B0503020000020004" charset="-127"/>
                <a:ea typeface="Malgun Gothic" panose="020B0503020000020004" charset="-127"/>
              </a:rPr>
              <a:t>                              </a:t>
            </a:r>
            <a:r>
              <a:rPr lang="en-US" sz="4000" b="1" dirty="0">
                <a:solidFill>
                  <a:schemeClr val="bg1"/>
                </a:solidFill>
                <a:latin typeface="Malgun Gothic" panose="020B0503020000020004" charset="-127"/>
                <a:ea typeface="Malgun Gothic" panose="020B0503020000020004" charset="-127"/>
              </a:rPr>
              <a:t>Guidelines</a:t>
            </a:r>
          </a:p>
        </p:txBody>
      </p:sp>
      <p:pic>
        <p:nvPicPr>
          <p:cNvPr id="8" name="Picture 7" descr="HCI2">
            <a:extLst>
              <a:ext uri="{FF2B5EF4-FFF2-40B4-BE49-F238E27FC236}">
                <a16:creationId xmlns:a16="http://schemas.microsoft.com/office/drawing/2014/main" id="{6A45F32F-666B-42DB-9E9D-13232FAFDE22}"/>
              </a:ext>
            </a:extLst>
          </p:cNvPr>
          <p:cNvPicPr>
            <a:picLocks noChangeAspect="1"/>
          </p:cNvPicPr>
          <p:nvPr/>
        </p:nvPicPr>
        <p:blipFill>
          <a:blip r:embed="rId2"/>
          <a:stretch>
            <a:fillRect/>
          </a:stretch>
        </p:blipFill>
        <p:spPr>
          <a:xfrm>
            <a:off x="4802505" y="301726"/>
            <a:ext cx="2586990" cy="900685"/>
          </a:xfrm>
          <a:prstGeom prst="rect">
            <a:avLst/>
          </a:prstGeom>
        </p:spPr>
      </p:pic>
      <p:pic>
        <p:nvPicPr>
          <p:cNvPr id="9" name="Picture 8" descr="HCI4">
            <a:extLst>
              <a:ext uri="{FF2B5EF4-FFF2-40B4-BE49-F238E27FC236}">
                <a16:creationId xmlns:a16="http://schemas.microsoft.com/office/drawing/2014/main" id="{45017CBD-6832-4CE6-9237-1BEA52DFADB2}"/>
              </a:ext>
            </a:extLst>
          </p:cNvPr>
          <p:cNvPicPr>
            <a:picLocks noChangeAspect="1"/>
          </p:cNvPicPr>
          <p:nvPr/>
        </p:nvPicPr>
        <p:blipFill>
          <a:blip r:embed="rId3"/>
          <a:stretch>
            <a:fillRect/>
          </a:stretch>
        </p:blipFill>
        <p:spPr>
          <a:xfrm>
            <a:off x="8134350" y="3332480"/>
            <a:ext cx="3679451" cy="2499041"/>
          </a:xfrm>
          <a:prstGeom prst="rect">
            <a:avLst/>
          </a:prstGeom>
        </p:spPr>
      </p:pic>
    </p:spTree>
    <p:extLst>
      <p:ext uri="{BB962C8B-B14F-4D97-AF65-F5344CB8AC3E}">
        <p14:creationId xmlns:p14="http://schemas.microsoft.com/office/powerpoint/2010/main" val="2658720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
            <a:extLst>
              <a:ext uri="{FF2B5EF4-FFF2-40B4-BE49-F238E27FC236}">
                <a16:creationId xmlns:a16="http://schemas.microsoft.com/office/drawing/2014/main" id="{BBCF2840-8394-4AF5-AAD6-CED261B3C433}"/>
              </a:ext>
            </a:extLst>
          </p:cNvPr>
          <p:cNvSpPr>
            <a:spLocks noGrp="1"/>
          </p:cNvSpPr>
          <p:nvPr/>
        </p:nvSpPr>
        <p:spPr>
          <a:xfrm>
            <a:off x="-937260" y="529613"/>
            <a:ext cx="2741833" cy="556873"/>
          </a:xfrm>
          <a:prstGeom prst="rect">
            <a:avLst/>
          </a:prstGeom>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br>
              <a:rPr lang="en-US" sz="2800" b="0"/>
            </a:br>
            <a:br>
              <a:rPr lang="en-US" sz="2800" b="0"/>
            </a:br>
            <a:br>
              <a:rPr lang="en-US" sz="2800" b="0"/>
            </a:br>
            <a:br>
              <a:rPr lang="en-US" sz="2800" b="0"/>
            </a:br>
            <a:br>
              <a:rPr lang="en-US" sz="2800" b="0"/>
            </a:br>
            <a:br>
              <a:rPr lang="en-US" sz="2800" b="0"/>
            </a:br>
            <a:br>
              <a:rPr lang="en-US" sz="2800" b="0"/>
            </a:br>
            <a:br>
              <a:rPr lang="en-US" sz="2800" b="0"/>
            </a:br>
            <a:br>
              <a:rPr lang="en-US" sz="2800" b="0"/>
            </a:br>
            <a:br>
              <a:rPr lang="en-US" sz="2800" b="0"/>
            </a:br>
            <a:br>
              <a:rPr lang="en-US" sz="2800" b="0"/>
            </a:br>
            <a:br>
              <a:rPr lang="en-US" sz="2800" b="0"/>
            </a:br>
            <a:br>
              <a:rPr lang="en-US" sz="2800" b="0"/>
            </a:br>
            <a:br>
              <a:rPr lang="en-US" sz="2800" b="0"/>
            </a:br>
            <a:br>
              <a:rPr lang="en-US" sz="2800" b="0"/>
            </a:br>
            <a:br>
              <a:rPr lang="en-US" sz="2800" b="0"/>
            </a:br>
            <a:br>
              <a:rPr lang="en-US" sz="2800" b="0"/>
            </a:br>
            <a:br>
              <a:rPr lang="en-US" sz="2800" b="0"/>
            </a:br>
            <a:br>
              <a:rPr lang="en-US" sz="2800" b="0"/>
            </a:br>
            <a:br>
              <a:rPr lang="en-US" sz="2800" b="0"/>
            </a:br>
            <a:br>
              <a:rPr lang="en-US" sz="2800" b="0"/>
            </a:br>
            <a:br>
              <a:rPr lang="en-US" sz="2800" b="0"/>
            </a:br>
            <a:br>
              <a:rPr lang="en-US" sz="2800" b="0"/>
            </a:br>
            <a:br>
              <a:rPr lang="en-US" sz="2800" b="0"/>
            </a:br>
            <a:br>
              <a:rPr lang="en-US" sz="2800" b="0"/>
            </a:br>
            <a:br>
              <a:rPr lang="en-US" sz="2800" b="0"/>
            </a:br>
            <a:br>
              <a:rPr lang="en-US" sz="2800" b="0"/>
            </a:br>
            <a:br>
              <a:rPr lang="en-US" sz="2800" b="0"/>
            </a:br>
            <a:br>
              <a:rPr lang="en-US" sz="2800" b="0"/>
            </a:br>
            <a:br>
              <a:rPr lang="en-US" sz="2800" b="0"/>
            </a:br>
            <a:br>
              <a:rPr lang="en-US" sz="2800" b="0"/>
            </a:br>
            <a:br>
              <a:rPr lang="en-US" sz="2800" b="0"/>
            </a:br>
            <a:br>
              <a:rPr lang="en-US" sz="2800" b="0"/>
            </a:br>
            <a:endParaRPr lang="en-US" sz="2800" b="0"/>
          </a:p>
        </p:txBody>
      </p:sp>
      <p:sp>
        <p:nvSpPr>
          <p:cNvPr id="6" name="Subtitle 11">
            <a:extLst>
              <a:ext uri="{FF2B5EF4-FFF2-40B4-BE49-F238E27FC236}">
                <a16:creationId xmlns:a16="http://schemas.microsoft.com/office/drawing/2014/main" id="{FFA9C127-0875-45C1-A106-59669A881CC4}"/>
              </a:ext>
            </a:extLst>
          </p:cNvPr>
          <p:cNvSpPr>
            <a:spLocks noGrp="1"/>
          </p:cNvSpPr>
          <p:nvPr/>
        </p:nvSpPr>
        <p:spPr>
          <a:xfrm>
            <a:off x="388620" y="2953067"/>
            <a:ext cx="8806180" cy="3468053"/>
          </a:xfrm>
          <a:prstGeom prst="rect">
            <a:avLst/>
          </a:prstGeom>
        </p:spPr>
        <p:txBody>
          <a:bodyPr vert="horz" lIns="91440" tIns="45720" rIns="91440" bIns="45720" rtlCol="0">
            <a:normAutofit fontScale="67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endParaRPr lang="en-US" sz="2800" dirty="0">
              <a:solidFill>
                <a:schemeClr val="tx1"/>
              </a:solidFill>
              <a:latin typeface="+mj-lt"/>
              <a:cs typeface="+mj-lt"/>
              <a:sym typeface="+mn-ea"/>
            </a:endParaRPr>
          </a:p>
          <a:p>
            <a:pPr algn="l"/>
            <a:r>
              <a:rPr lang="en-US" sz="2800" dirty="0">
                <a:solidFill>
                  <a:schemeClr val="tx1"/>
                </a:solidFill>
                <a:latin typeface="+mj-lt"/>
                <a:cs typeface="+mj-lt"/>
                <a:sym typeface="+mn-ea"/>
              </a:rPr>
              <a:t>(1) </a:t>
            </a:r>
            <a:r>
              <a:rPr lang="en-US" sz="2800" dirty="0" err="1">
                <a:solidFill>
                  <a:schemeClr val="tx1"/>
                </a:solidFill>
                <a:latin typeface="+mj-lt"/>
                <a:cs typeface="+mj-lt"/>
                <a:sym typeface="+mn-ea"/>
              </a:rPr>
              <a:t>Youtube</a:t>
            </a:r>
            <a:r>
              <a:rPr lang="en-US" sz="2800" dirty="0">
                <a:solidFill>
                  <a:schemeClr val="tx1"/>
                </a:solidFill>
                <a:latin typeface="+mj-lt"/>
                <a:cs typeface="+mj-lt"/>
                <a:sym typeface="+mn-ea"/>
              </a:rPr>
              <a:t> follows hardware encoding. </a:t>
            </a:r>
            <a:br>
              <a:rPr lang="en-US" sz="2800" dirty="0">
                <a:solidFill>
                  <a:schemeClr val="tx1"/>
                </a:solidFill>
                <a:latin typeface="+mj-lt"/>
                <a:cs typeface="+mj-lt"/>
                <a:sym typeface="+mn-ea"/>
              </a:rPr>
            </a:br>
            <a:br>
              <a:rPr lang="en-US" sz="2800" dirty="0">
                <a:solidFill>
                  <a:schemeClr val="tx1"/>
                </a:solidFill>
                <a:latin typeface="+mj-lt"/>
                <a:cs typeface="+mj-lt"/>
                <a:sym typeface="+mn-ea"/>
              </a:rPr>
            </a:br>
            <a:br>
              <a:rPr lang="en-US" sz="2800" dirty="0">
                <a:solidFill>
                  <a:schemeClr val="tx1"/>
                </a:solidFill>
                <a:latin typeface="+mj-lt"/>
                <a:cs typeface="+mj-lt"/>
                <a:sym typeface="+mn-ea"/>
              </a:rPr>
            </a:br>
            <a:r>
              <a:rPr lang="en-US" sz="2800" dirty="0">
                <a:solidFill>
                  <a:schemeClr val="tx1"/>
                </a:solidFill>
                <a:latin typeface="+mj-lt"/>
                <a:cs typeface="+mj-lt"/>
                <a:sym typeface="+mn-ea"/>
              </a:rPr>
              <a:t>(2) YouTube is owned by Behemoth Google; that is why it possesses most robust analytics tools as like YouTube insights.</a:t>
            </a:r>
            <a:br>
              <a:rPr lang="en-US" sz="2800" dirty="0">
                <a:solidFill>
                  <a:schemeClr val="tx1"/>
                </a:solidFill>
                <a:latin typeface="+mj-lt"/>
                <a:cs typeface="+mj-lt"/>
                <a:sym typeface="+mn-ea"/>
              </a:rPr>
            </a:br>
            <a:br>
              <a:rPr lang="en-US" sz="2800" dirty="0">
                <a:solidFill>
                  <a:schemeClr val="tx1"/>
                </a:solidFill>
                <a:latin typeface="+mj-lt"/>
                <a:cs typeface="+mj-lt"/>
                <a:sym typeface="+mn-ea"/>
              </a:rPr>
            </a:br>
            <a:endParaRPr lang="en-US" sz="2800" dirty="0">
              <a:solidFill>
                <a:schemeClr val="tx1"/>
              </a:solidFill>
              <a:latin typeface="+mj-lt"/>
              <a:cs typeface="+mj-lt"/>
              <a:sym typeface="+mn-ea"/>
            </a:endParaRPr>
          </a:p>
          <a:p>
            <a:pPr algn="l"/>
            <a:r>
              <a:rPr lang="en-US" sz="2800" dirty="0">
                <a:solidFill>
                  <a:schemeClr val="tx1"/>
                </a:solidFill>
                <a:latin typeface="+mj-lt"/>
                <a:cs typeface="+mj-lt"/>
                <a:sym typeface="+mn-ea"/>
              </a:rPr>
              <a:t>(3) focused on rendering videos </a:t>
            </a:r>
            <a:r>
              <a:rPr lang="en-US" sz="2800" dirty="0" err="1">
                <a:solidFill>
                  <a:schemeClr val="tx1"/>
                </a:solidFill>
                <a:latin typeface="+mj-lt"/>
                <a:cs typeface="+mj-lt"/>
                <a:sym typeface="+mn-ea"/>
              </a:rPr>
              <a:t>upto</a:t>
            </a:r>
            <a:r>
              <a:rPr lang="en-US" sz="2800" dirty="0">
                <a:solidFill>
                  <a:schemeClr val="tx1"/>
                </a:solidFill>
                <a:latin typeface="+mj-lt"/>
                <a:cs typeface="+mj-lt"/>
                <a:sym typeface="+mn-ea"/>
              </a:rPr>
              <a:t> 8k quality.</a:t>
            </a:r>
          </a:p>
          <a:p>
            <a:pPr algn="l"/>
            <a:endParaRPr lang="en-US" sz="2800" dirty="0">
              <a:solidFill>
                <a:schemeClr val="tx1"/>
              </a:solidFill>
              <a:latin typeface="+mj-lt"/>
              <a:cs typeface="+mj-lt"/>
              <a:sym typeface="+mn-ea"/>
            </a:endParaRPr>
          </a:p>
          <a:p>
            <a:pPr algn="l"/>
            <a:r>
              <a:rPr lang="en-US" sz="2800" dirty="0">
                <a:solidFill>
                  <a:schemeClr val="tx1"/>
                </a:solidFill>
                <a:latin typeface="+mj-lt"/>
                <a:cs typeface="+mj-lt"/>
                <a:sym typeface="+mn-ea"/>
              </a:rPr>
              <a:t>(4) Follows Googles styles guide for best code practices.</a:t>
            </a:r>
            <a:br>
              <a:rPr lang="en-US" sz="2800" dirty="0">
                <a:solidFill>
                  <a:schemeClr val="tx1"/>
                </a:solidFill>
                <a:latin typeface="+mj-lt"/>
                <a:cs typeface="+mj-lt"/>
                <a:sym typeface="+mn-ea"/>
              </a:rPr>
            </a:br>
            <a:br>
              <a:rPr lang="en-US" dirty="0">
                <a:sym typeface="+mn-ea"/>
              </a:rPr>
            </a:br>
            <a:endParaRPr lang="en-US" b="0" dirty="0"/>
          </a:p>
          <a:p>
            <a:endParaRPr lang="en-US" dirty="0"/>
          </a:p>
        </p:txBody>
      </p:sp>
      <p:pic>
        <p:nvPicPr>
          <p:cNvPr id="8" name="Picture 7" descr="HCI2">
            <a:extLst>
              <a:ext uri="{FF2B5EF4-FFF2-40B4-BE49-F238E27FC236}">
                <a16:creationId xmlns:a16="http://schemas.microsoft.com/office/drawing/2014/main" id="{3E76ADF7-A242-4D7B-A5D7-CA29708AE89C}"/>
              </a:ext>
            </a:extLst>
          </p:cNvPr>
          <p:cNvPicPr>
            <a:picLocks noChangeAspect="1"/>
          </p:cNvPicPr>
          <p:nvPr/>
        </p:nvPicPr>
        <p:blipFill>
          <a:blip r:embed="rId2"/>
          <a:stretch>
            <a:fillRect/>
          </a:stretch>
        </p:blipFill>
        <p:spPr>
          <a:xfrm>
            <a:off x="4873582" y="674872"/>
            <a:ext cx="2654901" cy="823227"/>
          </a:xfrm>
          <a:prstGeom prst="rect">
            <a:avLst/>
          </a:prstGeom>
        </p:spPr>
      </p:pic>
      <p:sp>
        <p:nvSpPr>
          <p:cNvPr id="9" name="AutoShape 6">
            <a:extLst>
              <a:ext uri="{FF2B5EF4-FFF2-40B4-BE49-F238E27FC236}">
                <a16:creationId xmlns:a16="http://schemas.microsoft.com/office/drawing/2014/main" id="{73C81313-75A6-4EAC-8021-D7C93943DBA7}"/>
              </a:ext>
            </a:extLst>
          </p:cNvPr>
          <p:cNvSpPr/>
          <p:nvPr/>
        </p:nvSpPr>
        <p:spPr>
          <a:xfrm>
            <a:off x="3445413" y="1600262"/>
            <a:ext cx="5003916" cy="1603263"/>
          </a:xfrm>
          <a:prstGeom prst="rect">
            <a:avLst/>
          </a:prstGeom>
          <a:solidFill>
            <a:srgbClr val="F24423"/>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dirty="0">
                <a:solidFill>
                  <a:schemeClr val="bg1"/>
                </a:solidFill>
                <a:latin typeface="Malgun Gothic" panose="020B0503020000020004" charset="-127"/>
                <a:ea typeface="Malgun Gothic" panose="020B0503020000020004" charset="-127"/>
              </a:rPr>
              <a:t>                               Algorithm</a:t>
            </a:r>
          </a:p>
        </p:txBody>
      </p:sp>
      <p:pic>
        <p:nvPicPr>
          <p:cNvPr id="10" name="Content Placeholder 10" descr="HCI5">
            <a:extLst>
              <a:ext uri="{FF2B5EF4-FFF2-40B4-BE49-F238E27FC236}">
                <a16:creationId xmlns:a16="http://schemas.microsoft.com/office/drawing/2014/main" id="{9B4E04E9-1C7B-4F5F-9860-1A6642CBEDCE}"/>
              </a:ext>
            </a:extLst>
          </p:cNvPr>
          <p:cNvPicPr>
            <a:picLocks noGrp="1" noChangeAspect="1"/>
          </p:cNvPicPr>
          <p:nvPr/>
        </p:nvPicPr>
        <p:blipFill>
          <a:blip r:embed="rId3"/>
          <a:stretch>
            <a:fillRect/>
          </a:stretch>
        </p:blipFill>
        <p:spPr>
          <a:xfrm>
            <a:off x="8300526" y="164539"/>
            <a:ext cx="3891474" cy="2158053"/>
          </a:xfrm>
          <a:prstGeom prst="rect">
            <a:avLst/>
          </a:prstGeom>
        </p:spPr>
      </p:pic>
    </p:spTree>
    <p:extLst>
      <p:ext uri="{BB962C8B-B14F-4D97-AF65-F5344CB8AC3E}">
        <p14:creationId xmlns:p14="http://schemas.microsoft.com/office/powerpoint/2010/main" val="3300052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C0F13-DE82-4B21-9E68-992819F60FC6}"/>
              </a:ext>
            </a:extLst>
          </p:cNvPr>
          <p:cNvSpPr>
            <a:spLocks noGrp="1"/>
          </p:cNvSpPr>
          <p:nvPr>
            <p:ph type="title"/>
          </p:nvPr>
        </p:nvSpPr>
        <p:spPr/>
        <p:txBody>
          <a:bodyPr/>
          <a:lstStyle/>
          <a:p>
            <a:pPr algn="ctr"/>
            <a:r>
              <a:rPr lang="en-US" dirty="0">
                <a:solidFill>
                  <a:schemeClr val="bg1"/>
                </a:solidFill>
              </a:rPr>
              <a:t>Components To Evaluate </a:t>
            </a:r>
            <a:endParaRPr lang="en-IN" dirty="0">
              <a:solidFill>
                <a:schemeClr val="bg1"/>
              </a:solidFill>
            </a:endParaRPr>
          </a:p>
        </p:txBody>
      </p:sp>
      <p:sp>
        <p:nvSpPr>
          <p:cNvPr id="3" name="Content Placeholder 2">
            <a:extLst>
              <a:ext uri="{FF2B5EF4-FFF2-40B4-BE49-F238E27FC236}">
                <a16:creationId xmlns:a16="http://schemas.microsoft.com/office/drawing/2014/main" id="{B14658B5-55CB-4107-9D2C-01BD17DD690C}"/>
              </a:ext>
            </a:extLst>
          </p:cNvPr>
          <p:cNvSpPr>
            <a:spLocks noGrp="1"/>
          </p:cNvSpPr>
          <p:nvPr>
            <p:ph idx="1"/>
          </p:nvPr>
        </p:nvSpPr>
        <p:spPr>
          <a:xfrm>
            <a:off x="721057" y="1947079"/>
            <a:ext cx="10554574" cy="4188525"/>
          </a:xfrm>
        </p:spPr>
        <p:txBody>
          <a:bodyPr/>
          <a:lstStyle/>
          <a:p>
            <a:r>
              <a:rPr lang="en-US" dirty="0"/>
              <a:t>According to the guidelines given by the interface designers that have been recorded in order to serve as a criteria for the future designers we have captured the following components to evaluate on. </a:t>
            </a:r>
          </a:p>
          <a:p>
            <a:pPr lvl="1">
              <a:buAutoNum type="arabicPeriod"/>
            </a:pPr>
            <a:r>
              <a:rPr lang="en-US" sz="1800" dirty="0"/>
              <a:t>Navigating the interface.</a:t>
            </a:r>
          </a:p>
          <a:p>
            <a:pPr lvl="1">
              <a:buAutoNum type="arabicPeriod"/>
            </a:pPr>
            <a:r>
              <a:rPr lang="en-US" sz="1800" dirty="0"/>
              <a:t>Organizing the display.</a:t>
            </a:r>
          </a:p>
          <a:p>
            <a:pPr lvl="1">
              <a:buAutoNum type="arabicPeriod"/>
            </a:pPr>
            <a:r>
              <a:rPr lang="en-US" sz="1800" dirty="0"/>
              <a:t>Getting user’s attention.</a:t>
            </a:r>
          </a:p>
          <a:p>
            <a:pPr lvl="1">
              <a:buAutoNum type="arabicPeriod"/>
            </a:pPr>
            <a:r>
              <a:rPr lang="en-US" sz="1800" dirty="0"/>
              <a:t>Facilitating data entry.</a:t>
            </a:r>
            <a:endParaRPr lang="en-IN" sz="1800" dirty="0"/>
          </a:p>
        </p:txBody>
      </p:sp>
    </p:spTree>
    <p:extLst>
      <p:ext uri="{BB962C8B-B14F-4D97-AF65-F5344CB8AC3E}">
        <p14:creationId xmlns:p14="http://schemas.microsoft.com/office/powerpoint/2010/main" val="3555985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a:extLst>
              <a:ext uri="{FF2B5EF4-FFF2-40B4-BE49-F238E27FC236}">
                <a16:creationId xmlns:a16="http://schemas.microsoft.com/office/drawing/2014/main" id="{F99B2DB1-6700-4EEF-9959-894AA245371B}"/>
              </a:ext>
            </a:extLst>
          </p:cNvPr>
          <p:cNvSpPr>
            <a:spLocks noGrp="1"/>
          </p:cNvSpPr>
          <p:nvPr/>
        </p:nvSpPr>
        <p:spPr>
          <a:xfrm>
            <a:off x="-721221" y="-161396"/>
            <a:ext cx="4420891" cy="527921"/>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a:p>
        </p:txBody>
      </p:sp>
      <p:sp>
        <p:nvSpPr>
          <p:cNvPr id="5" name="Subtitle 13">
            <a:extLst>
              <a:ext uri="{FF2B5EF4-FFF2-40B4-BE49-F238E27FC236}">
                <a16:creationId xmlns:a16="http://schemas.microsoft.com/office/drawing/2014/main" id="{025ED642-79BB-4D23-A3B2-8906600536FC}"/>
              </a:ext>
            </a:extLst>
          </p:cNvPr>
          <p:cNvSpPr>
            <a:spLocks noGrp="1"/>
          </p:cNvSpPr>
          <p:nvPr/>
        </p:nvSpPr>
        <p:spPr>
          <a:xfrm>
            <a:off x="225781" y="2457036"/>
            <a:ext cx="7482958" cy="3470888"/>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endParaRPr lang="en-US" dirty="0">
              <a:solidFill>
                <a:schemeClr val="tx1"/>
              </a:solidFill>
              <a:latin typeface="+mj-lt"/>
              <a:ea typeface="Malgun Gothic" panose="020B0503020000020004" charset="-127"/>
              <a:cs typeface="+mj-lt"/>
              <a:sym typeface="+mn-ea"/>
            </a:endParaRPr>
          </a:p>
          <a:p>
            <a:pPr algn="l"/>
            <a:endParaRPr lang="en-US" dirty="0">
              <a:solidFill>
                <a:schemeClr val="tx1"/>
              </a:solidFill>
              <a:latin typeface="+mj-lt"/>
              <a:ea typeface="Malgun Gothic" panose="020B0503020000020004" charset="-127"/>
              <a:cs typeface="+mj-lt"/>
              <a:sym typeface="+mn-ea"/>
            </a:endParaRPr>
          </a:p>
          <a:p>
            <a:pPr algn="l"/>
            <a:r>
              <a:rPr lang="en-US" sz="2800" dirty="0">
                <a:solidFill>
                  <a:schemeClr val="tx1"/>
                </a:solidFill>
                <a:latin typeface="+mj-lt"/>
                <a:ea typeface="Malgun Gothic" panose="020B0503020000020004" charset="-127"/>
                <a:cs typeface="+mj-lt"/>
                <a:sym typeface="+mn-ea"/>
              </a:rPr>
              <a:t>(1) No strict guidelines to restrict adult content on the platform</a:t>
            </a:r>
            <a:br>
              <a:rPr lang="en-US" sz="2800" dirty="0">
                <a:solidFill>
                  <a:schemeClr val="tx1"/>
                </a:solidFill>
                <a:latin typeface="+mj-lt"/>
                <a:ea typeface="Malgun Gothic" panose="020B0503020000020004" charset="-127"/>
                <a:cs typeface="+mj-lt"/>
                <a:sym typeface="+mn-ea"/>
              </a:rPr>
            </a:br>
            <a:br>
              <a:rPr lang="en-US" sz="2800" dirty="0">
                <a:solidFill>
                  <a:schemeClr val="tx1"/>
                </a:solidFill>
                <a:latin typeface="+mj-lt"/>
                <a:ea typeface="Malgun Gothic" panose="020B0503020000020004" charset="-127"/>
                <a:cs typeface="+mj-lt"/>
                <a:sym typeface="+mn-ea"/>
              </a:rPr>
            </a:br>
            <a:r>
              <a:rPr lang="en-US" sz="2800" dirty="0">
                <a:solidFill>
                  <a:schemeClr val="tx1"/>
                </a:solidFill>
                <a:latin typeface="+mj-lt"/>
                <a:ea typeface="Malgun Gothic" panose="020B0503020000020004" charset="-127"/>
                <a:cs typeface="+mj-lt"/>
                <a:sym typeface="+mn-ea"/>
              </a:rPr>
              <a:t>(2) Less effective copyright rules.</a:t>
            </a:r>
          </a:p>
          <a:p>
            <a:pPr algn="l"/>
            <a:endParaRPr lang="en-US" sz="2800" dirty="0">
              <a:solidFill>
                <a:schemeClr val="tx1"/>
              </a:solidFill>
              <a:latin typeface="+mj-lt"/>
              <a:ea typeface="Malgun Gothic" panose="020B0503020000020004" charset="-127"/>
              <a:cs typeface="+mj-lt"/>
              <a:sym typeface="+mn-ea"/>
            </a:endParaRPr>
          </a:p>
          <a:p>
            <a:pPr algn="l"/>
            <a:r>
              <a:rPr lang="en-US" sz="2800" dirty="0">
                <a:solidFill>
                  <a:schemeClr val="tx1"/>
                </a:solidFill>
                <a:latin typeface="+mj-lt"/>
                <a:ea typeface="Malgun Gothic" panose="020B0503020000020004" charset="-127"/>
                <a:cs typeface="+mj-lt"/>
                <a:sym typeface="+mn-ea"/>
              </a:rPr>
              <a:t>(3) Not allow to download </a:t>
            </a:r>
            <a:r>
              <a:rPr lang="en-US" sz="2800" dirty="0" err="1">
                <a:solidFill>
                  <a:schemeClr val="tx1"/>
                </a:solidFill>
                <a:latin typeface="+mj-lt"/>
                <a:ea typeface="Malgun Gothic" panose="020B0503020000020004" charset="-127"/>
                <a:cs typeface="+mj-lt"/>
                <a:sym typeface="+mn-ea"/>
              </a:rPr>
              <a:t>vedios</a:t>
            </a:r>
            <a:r>
              <a:rPr lang="en-US" sz="2800" dirty="0">
                <a:solidFill>
                  <a:schemeClr val="tx1"/>
                </a:solidFill>
                <a:latin typeface="+mj-lt"/>
                <a:ea typeface="Malgun Gothic" panose="020B0503020000020004" charset="-127"/>
                <a:cs typeface="+mj-lt"/>
                <a:sym typeface="+mn-ea"/>
              </a:rPr>
              <a:t>.</a:t>
            </a:r>
            <a:endParaRPr lang="en-US" sz="2800" dirty="0">
              <a:latin typeface="+mj-lt"/>
              <a:cs typeface="+mj-lt"/>
            </a:endParaRPr>
          </a:p>
          <a:p>
            <a:pPr algn="l"/>
            <a:endParaRPr lang="en-US" sz="2800" dirty="0">
              <a:latin typeface="+mj-lt"/>
              <a:cs typeface="+mj-lt"/>
            </a:endParaRPr>
          </a:p>
          <a:p>
            <a:endParaRPr lang="en-US" sz="2800" dirty="0"/>
          </a:p>
        </p:txBody>
      </p:sp>
      <p:pic>
        <p:nvPicPr>
          <p:cNvPr id="6" name="Picture 5">
            <a:extLst>
              <a:ext uri="{FF2B5EF4-FFF2-40B4-BE49-F238E27FC236}">
                <a16:creationId xmlns:a16="http://schemas.microsoft.com/office/drawing/2014/main" id="{F80EAE97-CE56-4985-B653-75BC55C18D2E}"/>
              </a:ext>
            </a:extLst>
          </p:cNvPr>
          <p:cNvPicPr>
            <a:picLocks noChangeAspect="1"/>
          </p:cNvPicPr>
          <p:nvPr/>
        </p:nvPicPr>
        <p:blipFill>
          <a:blip r:embed="rId2"/>
          <a:stretch>
            <a:fillRect/>
          </a:stretch>
        </p:blipFill>
        <p:spPr>
          <a:xfrm>
            <a:off x="3874667" y="144545"/>
            <a:ext cx="4737555" cy="1249213"/>
          </a:xfrm>
          <a:prstGeom prst="rect">
            <a:avLst/>
          </a:prstGeom>
        </p:spPr>
      </p:pic>
      <p:sp>
        <p:nvSpPr>
          <p:cNvPr id="7" name="AutoShape 3">
            <a:extLst>
              <a:ext uri="{FF2B5EF4-FFF2-40B4-BE49-F238E27FC236}">
                <a16:creationId xmlns:a16="http://schemas.microsoft.com/office/drawing/2014/main" id="{F1229DA2-B64F-4E1B-98AD-B2F5E0641E3A}"/>
              </a:ext>
            </a:extLst>
          </p:cNvPr>
          <p:cNvSpPr/>
          <p:nvPr/>
        </p:nvSpPr>
        <p:spPr>
          <a:xfrm>
            <a:off x="2061937" y="1393758"/>
            <a:ext cx="8068125" cy="1305581"/>
          </a:xfrm>
          <a:prstGeom prst="rect">
            <a:avLst/>
          </a:prstGeom>
          <a:solidFill>
            <a:srgbClr val="F24423"/>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750"/>
              </a:lnSpc>
            </a:pPr>
            <a:endParaRPr lang="en-US" sz="4000" b="1" dirty="0">
              <a:latin typeface="Malgun Gothic" panose="020B0503020000020004" charset="-127"/>
              <a:ea typeface="Malgun Gothic" panose="020B0503020000020004" charset="-127"/>
            </a:endParaRPr>
          </a:p>
          <a:p>
            <a:pPr algn="ctr">
              <a:lnSpc>
                <a:spcPts val="2750"/>
              </a:lnSpc>
            </a:pPr>
            <a:r>
              <a:rPr lang="en-US" sz="4000" b="1" dirty="0">
                <a:latin typeface="Malgun Gothic" panose="020B0503020000020004" charset="-127"/>
                <a:ea typeface="Malgun Gothic" panose="020B0503020000020004" charset="-127"/>
              </a:rPr>
              <a:t>                              </a:t>
            </a:r>
            <a:r>
              <a:rPr lang="en-US" sz="4000" b="1" dirty="0">
                <a:solidFill>
                  <a:schemeClr val="bg1"/>
                </a:solidFill>
                <a:latin typeface="Malgun Gothic" panose="020B0503020000020004" charset="-127"/>
                <a:ea typeface="Malgun Gothic" panose="020B0503020000020004" charset="-127"/>
              </a:rPr>
              <a:t>Guidelines</a:t>
            </a:r>
          </a:p>
        </p:txBody>
      </p:sp>
      <p:pic>
        <p:nvPicPr>
          <p:cNvPr id="8" name="Picture 7" descr="HCI6">
            <a:extLst>
              <a:ext uri="{FF2B5EF4-FFF2-40B4-BE49-F238E27FC236}">
                <a16:creationId xmlns:a16="http://schemas.microsoft.com/office/drawing/2014/main" id="{3CC6419B-E014-4E20-A1DD-91419C6325CC}"/>
              </a:ext>
            </a:extLst>
          </p:cNvPr>
          <p:cNvPicPr>
            <a:picLocks noChangeAspect="1"/>
          </p:cNvPicPr>
          <p:nvPr/>
        </p:nvPicPr>
        <p:blipFill>
          <a:blip r:embed="rId3"/>
          <a:stretch>
            <a:fillRect/>
          </a:stretch>
        </p:blipFill>
        <p:spPr>
          <a:xfrm>
            <a:off x="6825554" y="3744595"/>
            <a:ext cx="5285392" cy="2183329"/>
          </a:xfrm>
          <a:prstGeom prst="rect">
            <a:avLst/>
          </a:prstGeom>
        </p:spPr>
      </p:pic>
    </p:spTree>
    <p:extLst>
      <p:ext uri="{BB962C8B-B14F-4D97-AF65-F5344CB8AC3E}">
        <p14:creationId xmlns:p14="http://schemas.microsoft.com/office/powerpoint/2010/main" val="1691159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0634C5EE-B79D-4048-8713-9FA65F5AD508}"/>
              </a:ext>
            </a:extLst>
          </p:cNvPr>
          <p:cNvSpPr>
            <a:spLocks noGrp="1"/>
          </p:cNvSpPr>
          <p:nvPr/>
        </p:nvSpPr>
        <p:spPr>
          <a:xfrm>
            <a:off x="-2544762" y="1362039"/>
            <a:ext cx="4800588" cy="355636"/>
          </a:xfrm>
          <a:prstGeom prst="rect">
            <a:avLst/>
          </a:prstGeom>
        </p:spPr>
        <p:txBody>
          <a:bodyPr vert="horz" lIns="91440" tIns="45720" rIns="91440" bIns="45720" rtlCol="0" anchor="ctr">
            <a:normAutofit fontScale="4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a:p>
        </p:txBody>
      </p:sp>
      <p:sp>
        <p:nvSpPr>
          <p:cNvPr id="5" name="Subtitle 7">
            <a:extLst>
              <a:ext uri="{FF2B5EF4-FFF2-40B4-BE49-F238E27FC236}">
                <a16:creationId xmlns:a16="http://schemas.microsoft.com/office/drawing/2014/main" id="{00CDC244-9B27-4D16-A330-0E9B7A695A4D}"/>
              </a:ext>
            </a:extLst>
          </p:cNvPr>
          <p:cNvSpPr>
            <a:spLocks noGrp="1"/>
          </p:cNvSpPr>
          <p:nvPr/>
        </p:nvSpPr>
        <p:spPr>
          <a:xfrm>
            <a:off x="302746" y="2835124"/>
            <a:ext cx="6364272" cy="3403630"/>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100000"/>
              </a:lnSpc>
            </a:pPr>
            <a:endParaRPr lang="en-US" sz="2400" b="1" dirty="0">
              <a:solidFill>
                <a:schemeClr val="tx1"/>
              </a:solidFill>
              <a:sym typeface="+mn-ea"/>
            </a:endParaRPr>
          </a:p>
          <a:p>
            <a:pPr algn="l">
              <a:lnSpc>
                <a:spcPct val="100000"/>
              </a:lnSpc>
            </a:pPr>
            <a:endParaRPr lang="en-US" sz="2400" b="1" dirty="0">
              <a:solidFill>
                <a:schemeClr val="tx1"/>
              </a:solidFill>
              <a:sym typeface="+mn-ea"/>
            </a:endParaRPr>
          </a:p>
          <a:p>
            <a:pPr algn="l">
              <a:lnSpc>
                <a:spcPct val="100000"/>
              </a:lnSpc>
            </a:pPr>
            <a:r>
              <a:rPr lang="en-US" sz="2800" dirty="0">
                <a:solidFill>
                  <a:schemeClr val="tx1"/>
                </a:solidFill>
                <a:latin typeface="+mj-lt"/>
                <a:cs typeface="+mj-lt"/>
                <a:sym typeface="+mn-ea"/>
              </a:rPr>
              <a:t>(1) Dailymotion uses H24 codec for video encoding.</a:t>
            </a:r>
          </a:p>
          <a:p>
            <a:pPr algn="l">
              <a:lnSpc>
                <a:spcPct val="100000"/>
              </a:lnSpc>
            </a:pPr>
            <a:endParaRPr lang="en-US" sz="2800" dirty="0">
              <a:solidFill>
                <a:schemeClr val="tx1"/>
              </a:solidFill>
              <a:latin typeface="+mj-lt"/>
              <a:cs typeface="+mj-lt"/>
              <a:sym typeface="+mn-ea"/>
            </a:endParaRPr>
          </a:p>
          <a:p>
            <a:pPr algn="l">
              <a:lnSpc>
                <a:spcPct val="100000"/>
              </a:lnSpc>
            </a:pPr>
            <a:r>
              <a:rPr lang="en-US" sz="2800" dirty="0">
                <a:solidFill>
                  <a:schemeClr val="tx1"/>
                </a:solidFill>
                <a:latin typeface="+mj-lt"/>
                <a:cs typeface="+mj-lt"/>
                <a:sym typeface="+mn-ea"/>
              </a:rPr>
              <a:t>(2) Max render </a:t>
            </a:r>
            <a:r>
              <a:rPr lang="en-US" sz="2800" dirty="0" err="1">
                <a:solidFill>
                  <a:schemeClr val="tx1"/>
                </a:solidFill>
                <a:latin typeface="+mj-lt"/>
                <a:cs typeface="+mj-lt"/>
                <a:sym typeface="+mn-ea"/>
              </a:rPr>
              <a:t>upto</a:t>
            </a:r>
            <a:r>
              <a:rPr lang="en-US" sz="2800" dirty="0">
                <a:solidFill>
                  <a:schemeClr val="tx1"/>
                </a:solidFill>
                <a:latin typeface="+mj-lt"/>
                <a:cs typeface="+mj-lt"/>
                <a:sym typeface="+mn-ea"/>
              </a:rPr>
              <a:t> 2k.</a:t>
            </a:r>
          </a:p>
          <a:p>
            <a:pPr algn="l">
              <a:lnSpc>
                <a:spcPct val="100000"/>
              </a:lnSpc>
            </a:pPr>
            <a:endParaRPr lang="en-US" sz="2800" dirty="0">
              <a:solidFill>
                <a:schemeClr val="tx1"/>
              </a:solidFill>
              <a:latin typeface="+mj-lt"/>
              <a:cs typeface="+mj-lt"/>
              <a:sym typeface="+mn-ea"/>
            </a:endParaRPr>
          </a:p>
          <a:p>
            <a:pPr algn="l">
              <a:lnSpc>
                <a:spcPct val="100000"/>
              </a:lnSpc>
            </a:pPr>
            <a:r>
              <a:rPr lang="en-US" sz="2800" dirty="0">
                <a:solidFill>
                  <a:schemeClr val="tx1"/>
                </a:solidFill>
                <a:latin typeface="+mj-lt"/>
                <a:cs typeface="+mj-lt"/>
                <a:sym typeface="+mn-ea"/>
              </a:rPr>
              <a:t>(3) Follows </a:t>
            </a:r>
            <a:r>
              <a:rPr lang="en-US" sz="2800" dirty="0" err="1">
                <a:solidFill>
                  <a:schemeClr val="tx1"/>
                </a:solidFill>
                <a:latin typeface="+mj-lt"/>
                <a:cs typeface="+mj-lt"/>
                <a:sym typeface="+mn-ea"/>
              </a:rPr>
              <a:t>AirBnb</a:t>
            </a:r>
            <a:r>
              <a:rPr lang="en-US" sz="2800" dirty="0">
                <a:solidFill>
                  <a:schemeClr val="tx1"/>
                </a:solidFill>
                <a:latin typeface="+mj-lt"/>
                <a:cs typeface="+mj-lt"/>
                <a:sym typeface="+mn-ea"/>
              </a:rPr>
              <a:t> style guide.</a:t>
            </a:r>
            <a:endParaRPr lang="en-US" sz="2400" dirty="0">
              <a:solidFill>
                <a:schemeClr val="tx1"/>
              </a:solidFill>
              <a:latin typeface="+mj-lt"/>
              <a:cs typeface="+mj-lt"/>
              <a:sym typeface="+mn-ea"/>
            </a:endParaRPr>
          </a:p>
          <a:p>
            <a:pPr algn="l">
              <a:lnSpc>
                <a:spcPct val="100000"/>
              </a:lnSpc>
            </a:pPr>
            <a:br>
              <a:rPr lang="en-US" sz="2400" b="1" dirty="0">
                <a:solidFill>
                  <a:schemeClr val="tx1"/>
                </a:solidFill>
                <a:latin typeface="+mj-lt"/>
                <a:cs typeface="+mj-lt"/>
                <a:sym typeface="+mn-ea"/>
              </a:rPr>
            </a:br>
            <a:br>
              <a:rPr lang="en-US" sz="2400" b="1" dirty="0">
                <a:solidFill>
                  <a:schemeClr val="tx1"/>
                </a:solidFill>
                <a:sym typeface="+mn-ea"/>
              </a:rPr>
            </a:br>
            <a:endParaRPr lang="en-US" sz="2400" b="1" dirty="0">
              <a:solidFill>
                <a:schemeClr val="tx1"/>
              </a:solidFill>
              <a:latin typeface="Malgun Gothic" panose="020B0503020000020004" charset="-127"/>
              <a:ea typeface="Malgun Gothic" panose="020B0503020000020004" charset="-127"/>
              <a:sym typeface="+mn-ea"/>
            </a:endParaRPr>
          </a:p>
        </p:txBody>
      </p:sp>
      <p:pic>
        <p:nvPicPr>
          <p:cNvPr id="6" name="Picture 5">
            <a:extLst>
              <a:ext uri="{FF2B5EF4-FFF2-40B4-BE49-F238E27FC236}">
                <a16:creationId xmlns:a16="http://schemas.microsoft.com/office/drawing/2014/main" id="{801DEB84-8167-4AD3-9806-C8CB3A7A6B12}"/>
              </a:ext>
            </a:extLst>
          </p:cNvPr>
          <p:cNvPicPr>
            <a:picLocks noChangeAspect="1"/>
          </p:cNvPicPr>
          <p:nvPr/>
        </p:nvPicPr>
        <p:blipFill>
          <a:blip r:embed="rId2"/>
          <a:stretch>
            <a:fillRect/>
          </a:stretch>
        </p:blipFill>
        <p:spPr>
          <a:xfrm>
            <a:off x="3929806" y="294457"/>
            <a:ext cx="4048731" cy="1067582"/>
          </a:xfrm>
          <a:prstGeom prst="rect">
            <a:avLst/>
          </a:prstGeom>
        </p:spPr>
      </p:pic>
      <p:sp>
        <p:nvSpPr>
          <p:cNvPr id="7" name="AutoShape 3">
            <a:extLst>
              <a:ext uri="{FF2B5EF4-FFF2-40B4-BE49-F238E27FC236}">
                <a16:creationId xmlns:a16="http://schemas.microsoft.com/office/drawing/2014/main" id="{62BB1A48-CC9C-4B54-BA64-E0D0ACFDA1C4}"/>
              </a:ext>
            </a:extLst>
          </p:cNvPr>
          <p:cNvSpPr/>
          <p:nvPr/>
        </p:nvSpPr>
        <p:spPr>
          <a:xfrm>
            <a:off x="2527447" y="1539857"/>
            <a:ext cx="6767024" cy="1168619"/>
          </a:xfrm>
          <a:prstGeom prst="rect">
            <a:avLst/>
          </a:prstGeom>
          <a:solidFill>
            <a:srgbClr val="F24423"/>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latin typeface="Malgun Gothic" panose="020B0503020000020004" charset="-127"/>
                <a:ea typeface="Malgun Gothic" panose="020B0503020000020004" charset="-127"/>
                <a:sym typeface="+mn-ea"/>
              </a:rPr>
              <a:t>                                                                   </a:t>
            </a:r>
            <a:r>
              <a:rPr lang="en-US" sz="4000" b="1" dirty="0">
                <a:solidFill>
                  <a:schemeClr val="bg1"/>
                </a:solidFill>
                <a:latin typeface="Malgun Gothic" panose="020B0503020000020004" charset="-127"/>
                <a:ea typeface="Malgun Gothic" panose="020B0503020000020004" charset="-127"/>
                <a:sym typeface="+mn-ea"/>
              </a:rPr>
              <a:t>Algorithm</a:t>
            </a:r>
          </a:p>
        </p:txBody>
      </p:sp>
      <p:pic>
        <p:nvPicPr>
          <p:cNvPr id="8" name="Picture 7" descr="HCI7">
            <a:extLst>
              <a:ext uri="{FF2B5EF4-FFF2-40B4-BE49-F238E27FC236}">
                <a16:creationId xmlns:a16="http://schemas.microsoft.com/office/drawing/2014/main" id="{6C59B866-F44C-43AB-83BE-CEF889935806}"/>
              </a:ext>
            </a:extLst>
          </p:cNvPr>
          <p:cNvPicPr>
            <a:picLocks noChangeAspect="1"/>
          </p:cNvPicPr>
          <p:nvPr/>
        </p:nvPicPr>
        <p:blipFill>
          <a:blip r:embed="rId3"/>
          <a:stretch>
            <a:fillRect/>
          </a:stretch>
        </p:blipFill>
        <p:spPr>
          <a:xfrm>
            <a:off x="7103177" y="2934902"/>
            <a:ext cx="4969217" cy="3303851"/>
          </a:xfrm>
          <a:prstGeom prst="rect">
            <a:avLst/>
          </a:prstGeom>
        </p:spPr>
      </p:pic>
    </p:spTree>
    <p:extLst>
      <p:ext uri="{BB962C8B-B14F-4D97-AF65-F5344CB8AC3E}">
        <p14:creationId xmlns:p14="http://schemas.microsoft.com/office/powerpoint/2010/main" val="227150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AC97BDC-6966-4440-AF3E-D989980BC4AB}"/>
              </a:ext>
            </a:extLst>
          </p:cNvPr>
          <p:cNvSpPr/>
          <p:nvPr/>
        </p:nvSpPr>
        <p:spPr>
          <a:xfrm>
            <a:off x="263083" y="1076999"/>
            <a:ext cx="984738" cy="5257800"/>
          </a:xfrm>
          <a:prstGeom prst="roundRect">
            <a:avLst>
              <a:gd name="adj" fmla="val 34220"/>
            </a:avLst>
          </a:prstGeom>
          <a:solidFill>
            <a:schemeClr val="accent6">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pic>
        <p:nvPicPr>
          <p:cNvPr id="5" name="Picture 4">
            <a:extLst>
              <a:ext uri="{FF2B5EF4-FFF2-40B4-BE49-F238E27FC236}">
                <a16:creationId xmlns:a16="http://schemas.microsoft.com/office/drawing/2014/main" id="{DF519997-E41E-40D1-AB6E-D2B38CEE84F2}"/>
              </a:ext>
            </a:extLst>
          </p:cNvPr>
          <p:cNvPicPr>
            <a:picLocks noChangeAspect="1"/>
          </p:cNvPicPr>
          <p:nvPr/>
        </p:nvPicPr>
        <p:blipFill>
          <a:blip r:embed="rId2"/>
          <a:stretch>
            <a:fillRect/>
          </a:stretch>
        </p:blipFill>
        <p:spPr>
          <a:xfrm>
            <a:off x="2047630" y="199625"/>
            <a:ext cx="8096739" cy="2250831"/>
          </a:xfrm>
          <a:prstGeom prst="rect">
            <a:avLst/>
          </a:prstGeom>
          <a:ln>
            <a:noFill/>
          </a:ln>
          <a:effectLst>
            <a:outerShdw blurRad="292100" dist="139700" dir="2700000" algn="tl" rotWithShape="0">
              <a:srgbClr val="333333">
                <a:alpha val="65000"/>
              </a:srgbClr>
            </a:outerShdw>
          </a:effectLst>
        </p:spPr>
      </p:pic>
      <p:sp>
        <p:nvSpPr>
          <p:cNvPr id="6" name="TextBox 4">
            <a:extLst>
              <a:ext uri="{FF2B5EF4-FFF2-40B4-BE49-F238E27FC236}">
                <a16:creationId xmlns:a16="http://schemas.microsoft.com/office/drawing/2014/main" id="{B8F3C0F6-DF42-431E-B9BE-A35DBC877833}"/>
              </a:ext>
            </a:extLst>
          </p:cNvPr>
          <p:cNvSpPr txBox="1"/>
          <p:nvPr/>
        </p:nvSpPr>
        <p:spPr>
          <a:xfrm>
            <a:off x="1632030" y="2967234"/>
            <a:ext cx="7625274" cy="14773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User interface Software Tools .</a:t>
            </a:r>
          </a:p>
          <a:p>
            <a:r>
              <a:rPr lang="en-IN" dirty="0"/>
              <a:t>Programmatic tools used to create, </a:t>
            </a:r>
            <a:r>
              <a:rPr lang="en-IN" dirty="0" err="1"/>
              <a:t>maintain,or</a:t>
            </a:r>
            <a:r>
              <a:rPr lang="en-IN" dirty="0"/>
              <a:t> otherwise support other programs.</a:t>
            </a:r>
          </a:p>
          <a:p>
            <a:r>
              <a:rPr lang="en-IN" dirty="0" err="1"/>
              <a:t>Ex:Transition</a:t>
            </a:r>
            <a:r>
              <a:rPr lang="en-IN" dirty="0"/>
              <a:t> diagrams, interface building tools…</a:t>
            </a:r>
          </a:p>
          <a:p>
            <a:endParaRPr lang="en-IN" dirty="0"/>
          </a:p>
        </p:txBody>
      </p:sp>
      <p:sp>
        <p:nvSpPr>
          <p:cNvPr id="7" name="TextBox 5">
            <a:extLst>
              <a:ext uri="{FF2B5EF4-FFF2-40B4-BE49-F238E27FC236}">
                <a16:creationId xmlns:a16="http://schemas.microsoft.com/office/drawing/2014/main" id="{D9F7D4B1-8C6C-4DB1-95BE-923273A178D3}"/>
              </a:ext>
            </a:extLst>
          </p:cNvPr>
          <p:cNvSpPr txBox="1"/>
          <p:nvPr/>
        </p:nvSpPr>
        <p:spPr>
          <a:xfrm>
            <a:off x="9058113" y="5514020"/>
            <a:ext cx="243096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err="1">
                <a:latin typeface="MV Boli" panose="02000500030200090000" pitchFamily="2" charset="0"/>
                <a:cs typeface="MV Boli" panose="02000500030200090000" pitchFamily="2" charset="0"/>
              </a:rPr>
              <a:t>S.V.Sai</a:t>
            </a:r>
            <a:r>
              <a:rPr lang="en-IN" dirty="0">
                <a:latin typeface="MV Boli" panose="02000500030200090000" pitchFamily="2" charset="0"/>
                <a:cs typeface="MV Boli" panose="02000500030200090000" pitchFamily="2" charset="0"/>
              </a:rPr>
              <a:t> Tarun</a:t>
            </a:r>
          </a:p>
        </p:txBody>
      </p:sp>
    </p:spTree>
    <p:extLst>
      <p:ext uri="{BB962C8B-B14F-4D97-AF65-F5344CB8AC3E}">
        <p14:creationId xmlns:p14="http://schemas.microsoft.com/office/powerpoint/2010/main" val="1436179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D0E2AC-E9DD-479B-9ACE-5C205608DFC9}"/>
              </a:ext>
            </a:extLst>
          </p:cNvPr>
          <p:cNvPicPr>
            <a:picLocks noChangeAspect="1"/>
          </p:cNvPicPr>
          <p:nvPr/>
        </p:nvPicPr>
        <p:blipFill>
          <a:blip r:embed="rId2"/>
          <a:stretch>
            <a:fillRect/>
          </a:stretch>
        </p:blipFill>
        <p:spPr>
          <a:xfrm>
            <a:off x="186353" y="3429000"/>
            <a:ext cx="6255627" cy="2874141"/>
          </a:xfrm>
          <a:prstGeom prst="rect">
            <a:avLst/>
          </a:prstGeom>
        </p:spPr>
      </p:pic>
      <p:sp>
        <p:nvSpPr>
          <p:cNvPr id="5" name="Rectangle 4">
            <a:extLst>
              <a:ext uri="{FF2B5EF4-FFF2-40B4-BE49-F238E27FC236}">
                <a16:creationId xmlns:a16="http://schemas.microsoft.com/office/drawing/2014/main" id="{E8FC4400-2B77-42C2-AD62-AF2736943EAF}"/>
              </a:ext>
            </a:extLst>
          </p:cNvPr>
          <p:cNvSpPr/>
          <p:nvPr/>
        </p:nvSpPr>
        <p:spPr>
          <a:xfrm>
            <a:off x="11134267" y="82936"/>
            <a:ext cx="1019907" cy="177604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6" name="TextBox 7">
            <a:extLst>
              <a:ext uri="{FF2B5EF4-FFF2-40B4-BE49-F238E27FC236}">
                <a16:creationId xmlns:a16="http://schemas.microsoft.com/office/drawing/2014/main" id="{586F47AF-0B98-47F4-B4DF-A605F8243B0F}"/>
              </a:ext>
            </a:extLst>
          </p:cNvPr>
          <p:cNvSpPr txBox="1"/>
          <p:nvPr/>
        </p:nvSpPr>
        <p:spPr>
          <a:xfrm>
            <a:off x="7019979" y="584162"/>
            <a:ext cx="4457700"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dirty="0">
                <a:solidFill>
                  <a:schemeClr val="bg1"/>
                </a:solidFill>
                <a:latin typeface="Bahnschrift SemiBold" panose="020B0502040204020203" pitchFamily="34" charset="0"/>
              </a:rPr>
              <a:t>Importance of user interface tools</a:t>
            </a:r>
          </a:p>
        </p:txBody>
      </p:sp>
      <p:pic>
        <p:nvPicPr>
          <p:cNvPr id="7" name="Picture 6">
            <a:extLst>
              <a:ext uri="{FF2B5EF4-FFF2-40B4-BE49-F238E27FC236}">
                <a16:creationId xmlns:a16="http://schemas.microsoft.com/office/drawing/2014/main" id="{43E01259-0036-4BA2-9C99-00F56D2F5D66}"/>
              </a:ext>
            </a:extLst>
          </p:cNvPr>
          <p:cNvPicPr>
            <a:picLocks noChangeAspect="1"/>
          </p:cNvPicPr>
          <p:nvPr/>
        </p:nvPicPr>
        <p:blipFill rotWithShape="1">
          <a:blip r:embed="rId3"/>
          <a:srcRect l="12601" r="15836"/>
          <a:stretch/>
        </p:blipFill>
        <p:spPr>
          <a:xfrm>
            <a:off x="186353" y="167593"/>
            <a:ext cx="4888523" cy="3089477"/>
          </a:xfrm>
          <a:prstGeom prst="rect">
            <a:avLst/>
          </a:prstGeom>
        </p:spPr>
      </p:pic>
      <p:sp>
        <p:nvSpPr>
          <p:cNvPr id="8" name="TextBox 10">
            <a:extLst>
              <a:ext uri="{FF2B5EF4-FFF2-40B4-BE49-F238E27FC236}">
                <a16:creationId xmlns:a16="http://schemas.microsoft.com/office/drawing/2014/main" id="{CA6F3EDF-861B-4D61-8A90-0A86E0A8A3A3}"/>
              </a:ext>
            </a:extLst>
          </p:cNvPr>
          <p:cNvSpPr txBox="1"/>
          <p:nvPr/>
        </p:nvSpPr>
        <p:spPr>
          <a:xfrm>
            <a:off x="7019979" y="2366781"/>
            <a:ext cx="4317023"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dirty="0"/>
              <a:t>The quality of the interface will be higher and updating the exiting one becomes easy</a:t>
            </a:r>
          </a:p>
        </p:txBody>
      </p:sp>
      <p:sp>
        <p:nvSpPr>
          <p:cNvPr id="9" name="TextBox 11">
            <a:extLst>
              <a:ext uri="{FF2B5EF4-FFF2-40B4-BE49-F238E27FC236}">
                <a16:creationId xmlns:a16="http://schemas.microsoft.com/office/drawing/2014/main" id="{8ADA396A-245C-493F-AA18-C89EA4EC8C69}"/>
              </a:ext>
            </a:extLst>
          </p:cNvPr>
          <p:cNvSpPr txBox="1"/>
          <p:nvPr/>
        </p:nvSpPr>
        <p:spPr>
          <a:xfrm>
            <a:off x="7019978" y="3610791"/>
            <a:ext cx="3956539"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dirty="0"/>
              <a:t>The user interface code will be easier and more economical to maintain</a:t>
            </a:r>
          </a:p>
        </p:txBody>
      </p:sp>
      <p:sp>
        <p:nvSpPr>
          <p:cNvPr id="10" name="TextBox 12">
            <a:extLst>
              <a:ext uri="{FF2B5EF4-FFF2-40B4-BE49-F238E27FC236}">
                <a16:creationId xmlns:a16="http://schemas.microsoft.com/office/drawing/2014/main" id="{92081BDE-588D-4074-9EBC-28AB9CFC0B66}"/>
              </a:ext>
            </a:extLst>
          </p:cNvPr>
          <p:cNvSpPr txBox="1"/>
          <p:nvPr/>
        </p:nvSpPr>
        <p:spPr>
          <a:xfrm>
            <a:off x="9574682" y="5424816"/>
            <a:ext cx="243096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err="1">
                <a:latin typeface="MV Boli" panose="02000500030200090000" pitchFamily="2" charset="0"/>
                <a:cs typeface="MV Boli" panose="02000500030200090000" pitchFamily="2" charset="0"/>
              </a:rPr>
              <a:t>S.V.Sai</a:t>
            </a:r>
            <a:r>
              <a:rPr lang="en-IN" dirty="0">
                <a:latin typeface="MV Boli" panose="02000500030200090000" pitchFamily="2" charset="0"/>
                <a:cs typeface="MV Boli" panose="02000500030200090000" pitchFamily="2" charset="0"/>
              </a:rPr>
              <a:t> Tarun</a:t>
            </a:r>
          </a:p>
        </p:txBody>
      </p:sp>
    </p:spTree>
    <p:extLst>
      <p:ext uri="{BB962C8B-B14F-4D97-AF65-F5344CB8AC3E}">
        <p14:creationId xmlns:p14="http://schemas.microsoft.com/office/powerpoint/2010/main" val="1701858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67D270-4E6C-4668-BC69-D952FC549116}"/>
              </a:ext>
            </a:extLst>
          </p:cNvPr>
          <p:cNvSpPr/>
          <p:nvPr/>
        </p:nvSpPr>
        <p:spPr>
          <a:xfrm>
            <a:off x="66907" y="25639"/>
            <a:ext cx="962903" cy="676128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5" name="TextBox 2">
            <a:extLst>
              <a:ext uri="{FF2B5EF4-FFF2-40B4-BE49-F238E27FC236}">
                <a16:creationId xmlns:a16="http://schemas.microsoft.com/office/drawing/2014/main" id="{80BE7C56-D634-4AEF-A006-74F53C205B69}"/>
              </a:ext>
            </a:extLst>
          </p:cNvPr>
          <p:cNvSpPr txBox="1"/>
          <p:nvPr/>
        </p:nvSpPr>
        <p:spPr>
          <a:xfrm>
            <a:off x="1092101" y="2110950"/>
            <a:ext cx="9617181" cy="459888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 help with screen layout and graphic design,</a:t>
            </a:r>
          </a:p>
          <a:p>
            <a:r>
              <a:rPr lang="en-IN" dirty="0"/>
              <a:t>• validate user inputs,</a:t>
            </a:r>
          </a:p>
          <a:p>
            <a:r>
              <a:rPr lang="en-IN" dirty="0"/>
              <a:t>• handle user errors,</a:t>
            </a:r>
          </a:p>
          <a:p>
            <a:r>
              <a:rPr lang="en-IN" dirty="0"/>
              <a:t>• handle aborting and undoing of operations,</a:t>
            </a:r>
          </a:p>
          <a:p>
            <a:r>
              <a:rPr lang="en-IN" dirty="0"/>
              <a:t>• provide appropriate feedback to show that inputs have been                             received,</a:t>
            </a:r>
          </a:p>
          <a:p>
            <a:r>
              <a:rPr lang="en-IN" dirty="0"/>
              <a:t>• provide help and prompts,</a:t>
            </a:r>
          </a:p>
          <a:p>
            <a:r>
              <a:rPr lang="en-IN" dirty="0"/>
              <a:t>• update the screen display when application data changes,</a:t>
            </a:r>
          </a:p>
          <a:p>
            <a:r>
              <a:rPr lang="en-IN" dirty="0"/>
              <a:t>• notify the application when the user updates application       data,</a:t>
            </a:r>
          </a:p>
          <a:p>
            <a:r>
              <a:rPr lang="en-IN" dirty="0"/>
              <a:t>• deal with field scrolling and editing,</a:t>
            </a:r>
          </a:p>
          <a:p>
            <a:r>
              <a:rPr lang="en-IN" dirty="0"/>
              <a:t>• help with the sequencing of operations,</a:t>
            </a:r>
          </a:p>
          <a:p>
            <a:r>
              <a:rPr lang="en-IN" dirty="0"/>
              <a:t>• insulate the application from all device dependencies and the underlying software and</a:t>
            </a:r>
          </a:p>
          <a:p>
            <a:r>
              <a:rPr lang="en-IN" dirty="0"/>
              <a:t>hardware systems,</a:t>
            </a:r>
          </a:p>
          <a:p>
            <a:r>
              <a:rPr lang="en-IN" dirty="0"/>
              <a:t>• provide customization facilities to end users, and</a:t>
            </a:r>
          </a:p>
          <a:p>
            <a:r>
              <a:rPr lang="en-IN" dirty="0"/>
              <a:t>• evaluate the graphic design and layout, usability, and learnability of the interface.</a:t>
            </a:r>
          </a:p>
        </p:txBody>
      </p:sp>
      <p:sp>
        <p:nvSpPr>
          <p:cNvPr id="6" name="TextBox 4">
            <a:extLst>
              <a:ext uri="{FF2B5EF4-FFF2-40B4-BE49-F238E27FC236}">
                <a16:creationId xmlns:a16="http://schemas.microsoft.com/office/drawing/2014/main" id="{24DDC988-579D-454B-8BC0-CE098D414E27}"/>
              </a:ext>
            </a:extLst>
          </p:cNvPr>
          <p:cNvSpPr txBox="1"/>
          <p:nvPr/>
        </p:nvSpPr>
        <p:spPr>
          <a:xfrm>
            <a:off x="1842953" y="390892"/>
            <a:ext cx="6462346"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dirty="0">
                <a:solidFill>
                  <a:schemeClr val="bg1"/>
                </a:solidFill>
                <a:latin typeface="Bahnschrift SemiBold" panose="020B0502040204020203" pitchFamily="34" charset="0"/>
              </a:rPr>
              <a:t>Uses of having tools</a:t>
            </a:r>
          </a:p>
        </p:txBody>
      </p:sp>
      <p:pic>
        <p:nvPicPr>
          <p:cNvPr id="7" name="Picture 6">
            <a:extLst>
              <a:ext uri="{FF2B5EF4-FFF2-40B4-BE49-F238E27FC236}">
                <a16:creationId xmlns:a16="http://schemas.microsoft.com/office/drawing/2014/main" id="{19487346-EE75-44D9-A06E-58B19054F05B}"/>
              </a:ext>
            </a:extLst>
          </p:cNvPr>
          <p:cNvPicPr>
            <a:picLocks noChangeAspect="1"/>
          </p:cNvPicPr>
          <p:nvPr/>
        </p:nvPicPr>
        <p:blipFill rotWithShape="1">
          <a:blip r:embed="rId2"/>
          <a:srcRect l="3242" t="43333" r="3703" b="33077"/>
          <a:stretch/>
        </p:blipFill>
        <p:spPr>
          <a:xfrm>
            <a:off x="8140822" y="25639"/>
            <a:ext cx="3984271" cy="2188376"/>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07637EED-F25A-4C66-A78C-B3CDDA883561}"/>
              </a:ext>
            </a:extLst>
          </p:cNvPr>
          <p:cNvSpPr txBox="1"/>
          <p:nvPr/>
        </p:nvSpPr>
        <p:spPr>
          <a:xfrm>
            <a:off x="10462371" y="6417592"/>
            <a:ext cx="172962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err="1">
                <a:latin typeface="MV Boli" panose="02000500030200090000" pitchFamily="2" charset="0"/>
                <a:cs typeface="MV Boli" panose="02000500030200090000" pitchFamily="2" charset="0"/>
              </a:rPr>
              <a:t>S.V.Sai</a:t>
            </a:r>
            <a:r>
              <a:rPr lang="en-IN" dirty="0">
                <a:latin typeface="MV Boli" panose="02000500030200090000" pitchFamily="2" charset="0"/>
                <a:cs typeface="MV Boli" panose="02000500030200090000" pitchFamily="2" charset="0"/>
              </a:rPr>
              <a:t> Tarun</a:t>
            </a:r>
          </a:p>
        </p:txBody>
      </p:sp>
    </p:spTree>
    <p:extLst>
      <p:ext uri="{BB962C8B-B14F-4D97-AF65-F5344CB8AC3E}">
        <p14:creationId xmlns:p14="http://schemas.microsoft.com/office/powerpoint/2010/main" val="1845719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D2C9E3-EA28-4BB9-B23E-7DC0A18C0244}"/>
              </a:ext>
            </a:extLst>
          </p:cNvPr>
          <p:cNvPicPr>
            <a:picLocks noChangeAspect="1"/>
          </p:cNvPicPr>
          <p:nvPr/>
        </p:nvPicPr>
        <p:blipFill>
          <a:blip r:embed="rId2"/>
          <a:stretch>
            <a:fillRect/>
          </a:stretch>
        </p:blipFill>
        <p:spPr>
          <a:xfrm>
            <a:off x="6630697" y="1010049"/>
            <a:ext cx="5562936" cy="2798524"/>
          </a:xfrm>
          <a:prstGeom prst="rect">
            <a:avLst/>
          </a:prstGeom>
        </p:spPr>
      </p:pic>
      <p:sp>
        <p:nvSpPr>
          <p:cNvPr id="5" name="TextBox 1">
            <a:extLst>
              <a:ext uri="{FF2B5EF4-FFF2-40B4-BE49-F238E27FC236}">
                <a16:creationId xmlns:a16="http://schemas.microsoft.com/office/drawing/2014/main" id="{F0572B66-CEAA-484A-81B5-8741A4813947}"/>
              </a:ext>
            </a:extLst>
          </p:cNvPr>
          <p:cNvSpPr txBox="1"/>
          <p:nvPr/>
        </p:nvSpPr>
        <p:spPr>
          <a:xfrm>
            <a:off x="2334358" y="175847"/>
            <a:ext cx="7077807"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800" dirty="0">
                <a:solidFill>
                  <a:schemeClr val="bg1"/>
                </a:solidFill>
                <a:latin typeface="Bahnschrift Light SemiCondensed" panose="020B0502040204020203" pitchFamily="34" charset="0"/>
              </a:rPr>
              <a:t>Universal Design Principles</a:t>
            </a:r>
          </a:p>
        </p:txBody>
      </p:sp>
      <p:sp>
        <p:nvSpPr>
          <p:cNvPr id="6" name="TextBox 2">
            <a:extLst>
              <a:ext uri="{FF2B5EF4-FFF2-40B4-BE49-F238E27FC236}">
                <a16:creationId xmlns:a16="http://schemas.microsoft.com/office/drawing/2014/main" id="{DF2FC5A2-6E35-4538-B3B7-152ABF6622C4}"/>
              </a:ext>
            </a:extLst>
          </p:cNvPr>
          <p:cNvSpPr txBox="1"/>
          <p:nvPr/>
        </p:nvSpPr>
        <p:spPr>
          <a:xfrm>
            <a:off x="1033096" y="2563082"/>
            <a:ext cx="3912577"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dirty="0">
                <a:latin typeface="Bahnschrift SemiBold Condensed" panose="020B0502040204020203" pitchFamily="34" charset="0"/>
              </a:rPr>
              <a:t>Equitable:</a:t>
            </a:r>
          </a:p>
          <a:p>
            <a:r>
              <a:rPr lang="en-IN" sz="2000" dirty="0">
                <a:latin typeface="Bahnschrift SemiBold Condensed" panose="020B0502040204020203" pitchFamily="34" charset="0"/>
              </a:rPr>
              <a:t>The design is useful and marketable to people with diverse abilities</a:t>
            </a:r>
          </a:p>
        </p:txBody>
      </p:sp>
      <p:sp>
        <p:nvSpPr>
          <p:cNvPr id="7" name="Rectangle: Rounded Corners 6">
            <a:extLst>
              <a:ext uri="{FF2B5EF4-FFF2-40B4-BE49-F238E27FC236}">
                <a16:creationId xmlns:a16="http://schemas.microsoft.com/office/drawing/2014/main" id="{7097EBC7-FBB4-40AE-8081-D0368726BC2C}"/>
              </a:ext>
            </a:extLst>
          </p:cNvPr>
          <p:cNvSpPr/>
          <p:nvPr/>
        </p:nvSpPr>
        <p:spPr>
          <a:xfrm>
            <a:off x="65943" y="2382716"/>
            <a:ext cx="967153" cy="4202723"/>
          </a:xfrm>
          <a:prstGeom prst="roundRect">
            <a:avLst>
              <a:gd name="adj" fmla="val 28485"/>
            </a:avLst>
          </a:prstGeom>
          <a:solidFill>
            <a:srgbClr val="53B5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pic>
        <p:nvPicPr>
          <p:cNvPr id="8" name="Picture 7">
            <a:extLst>
              <a:ext uri="{FF2B5EF4-FFF2-40B4-BE49-F238E27FC236}">
                <a16:creationId xmlns:a16="http://schemas.microsoft.com/office/drawing/2014/main" id="{8E6707B4-8FBC-4241-B9C5-DC7A555A6B46}"/>
              </a:ext>
            </a:extLst>
          </p:cNvPr>
          <p:cNvPicPr>
            <a:picLocks noChangeAspect="1"/>
          </p:cNvPicPr>
          <p:nvPr/>
        </p:nvPicPr>
        <p:blipFill>
          <a:blip r:embed="rId3"/>
          <a:stretch>
            <a:fillRect/>
          </a:stretch>
        </p:blipFill>
        <p:spPr>
          <a:xfrm>
            <a:off x="3766741" y="3883629"/>
            <a:ext cx="3739407" cy="2798524"/>
          </a:xfrm>
          <a:prstGeom prst="rect">
            <a:avLst/>
          </a:prstGeom>
        </p:spPr>
      </p:pic>
      <p:pic>
        <p:nvPicPr>
          <p:cNvPr id="9" name="Picture 8">
            <a:extLst>
              <a:ext uri="{FF2B5EF4-FFF2-40B4-BE49-F238E27FC236}">
                <a16:creationId xmlns:a16="http://schemas.microsoft.com/office/drawing/2014/main" id="{5C95F498-40E0-4871-A890-DB48686A5ABB}"/>
              </a:ext>
            </a:extLst>
          </p:cNvPr>
          <p:cNvPicPr>
            <a:picLocks noChangeAspect="1"/>
          </p:cNvPicPr>
          <p:nvPr/>
        </p:nvPicPr>
        <p:blipFill rotWithShape="1">
          <a:blip r:embed="rId4"/>
          <a:srcRect l="5677" t="16717" r="13342" b="18407"/>
          <a:stretch/>
        </p:blipFill>
        <p:spPr>
          <a:xfrm>
            <a:off x="1297085" y="175847"/>
            <a:ext cx="1037273" cy="830998"/>
          </a:xfrm>
          <a:prstGeom prst="rect">
            <a:avLst/>
          </a:prstGeom>
        </p:spPr>
      </p:pic>
      <p:sp>
        <p:nvSpPr>
          <p:cNvPr id="10" name="TextBox 10">
            <a:extLst>
              <a:ext uri="{FF2B5EF4-FFF2-40B4-BE49-F238E27FC236}">
                <a16:creationId xmlns:a16="http://schemas.microsoft.com/office/drawing/2014/main" id="{CC67C63D-3397-461C-96CC-3680EE1C24C9}"/>
              </a:ext>
            </a:extLst>
          </p:cNvPr>
          <p:cNvSpPr txBox="1"/>
          <p:nvPr/>
        </p:nvSpPr>
        <p:spPr>
          <a:xfrm>
            <a:off x="9695093" y="6216107"/>
            <a:ext cx="243096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err="1">
                <a:latin typeface="MV Boli" panose="02000500030200090000" pitchFamily="2" charset="0"/>
                <a:cs typeface="MV Boli" panose="02000500030200090000" pitchFamily="2" charset="0"/>
              </a:rPr>
              <a:t>S.V.Sai</a:t>
            </a:r>
            <a:r>
              <a:rPr lang="en-IN" dirty="0">
                <a:latin typeface="MV Boli" panose="02000500030200090000" pitchFamily="2" charset="0"/>
                <a:cs typeface="MV Boli" panose="02000500030200090000" pitchFamily="2" charset="0"/>
              </a:rPr>
              <a:t> Tarun</a:t>
            </a:r>
          </a:p>
        </p:txBody>
      </p:sp>
    </p:spTree>
    <p:extLst>
      <p:ext uri="{BB962C8B-B14F-4D97-AF65-F5344CB8AC3E}">
        <p14:creationId xmlns:p14="http://schemas.microsoft.com/office/powerpoint/2010/main" val="178387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ADF6AD-08E5-4EB2-8B26-009BE5D72647}"/>
              </a:ext>
            </a:extLst>
          </p:cNvPr>
          <p:cNvSpPr txBox="1"/>
          <p:nvPr/>
        </p:nvSpPr>
        <p:spPr>
          <a:xfrm>
            <a:off x="1043356" y="2954214"/>
            <a:ext cx="4062047" cy="1569660"/>
          </a:xfrm>
          <a:prstGeom prst="rect">
            <a:avLst/>
          </a:prstGeom>
          <a:noFill/>
        </p:spPr>
        <p:txBody>
          <a:bodyPr wrap="square" rtlCol="0">
            <a:spAutoFit/>
          </a:bodyPr>
          <a:lstStyle/>
          <a:p>
            <a:r>
              <a:rPr lang="en-US" sz="2400" dirty="0">
                <a:latin typeface="Bahnschrift SemiBold Condensed" panose="020B0502040204020203" pitchFamily="34" charset="0"/>
              </a:rPr>
              <a:t>Flexibility in use: </a:t>
            </a:r>
          </a:p>
          <a:p>
            <a:r>
              <a:rPr lang="en-US" sz="2400" dirty="0">
                <a:latin typeface="Bahnschrift SemiBold Condensed" panose="020B0502040204020203" pitchFamily="34" charset="0"/>
              </a:rPr>
              <a:t>The design accommodates a wide range of individual preferences and  abilities</a:t>
            </a:r>
            <a:r>
              <a:rPr lang="en-US" sz="2400" dirty="0"/>
              <a:t>.</a:t>
            </a:r>
            <a:endParaRPr lang="en-IN" sz="2400" dirty="0"/>
          </a:p>
        </p:txBody>
      </p:sp>
      <p:sp>
        <p:nvSpPr>
          <p:cNvPr id="3" name="Rectangle: Rounded Corners 2">
            <a:extLst>
              <a:ext uri="{FF2B5EF4-FFF2-40B4-BE49-F238E27FC236}">
                <a16:creationId xmlns:a16="http://schemas.microsoft.com/office/drawing/2014/main" id="{DC8C92ED-A569-4AEF-8204-10E1CF279143}"/>
              </a:ext>
            </a:extLst>
          </p:cNvPr>
          <p:cNvSpPr/>
          <p:nvPr/>
        </p:nvSpPr>
        <p:spPr>
          <a:xfrm>
            <a:off x="184637" y="2760783"/>
            <a:ext cx="756139" cy="3885343"/>
          </a:xfrm>
          <a:prstGeom prst="roundRect">
            <a:avLst>
              <a:gd name="adj" fmla="val 25969"/>
            </a:avLst>
          </a:prstGeom>
          <a:solidFill>
            <a:srgbClr val="53B56A"/>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20914259-2518-46FB-9F05-7152F86D53C8}"/>
              </a:ext>
            </a:extLst>
          </p:cNvPr>
          <p:cNvPicPr>
            <a:picLocks noChangeAspect="1"/>
          </p:cNvPicPr>
          <p:nvPr/>
        </p:nvPicPr>
        <p:blipFill rotWithShape="1">
          <a:blip r:embed="rId2"/>
          <a:srcRect t="4487"/>
          <a:stretch/>
        </p:blipFill>
        <p:spPr>
          <a:xfrm>
            <a:off x="5693018" y="1524689"/>
            <a:ext cx="2212731" cy="50395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6E9AE41C-FDE1-4612-8EB3-E31A4177100C}"/>
              </a:ext>
            </a:extLst>
          </p:cNvPr>
          <p:cNvPicPr>
            <a:picLocks noChangeAspect="1"/>
          </p:cNvPicPr>
          <p:nvPr/>
        </p:nvPicPr>
        <p:blipFill rotWithShape="1">
          <a:blip r:embed="rId3"/>
          <a:srcRect t="4284"/>
          <a:stretch/>
        </p:blipFill>
        <p:spPr>
          <a:xfrm>
            <a:off x="8716105" y="1519498"/>
            <a:ext cx="2432539" cy="50447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0E0ADF02-9CC9-4C94-A3B9-F1464E5B3474}"/>
              </a:ext>
            </a:extLst>
          </p:cNvPr>
          <p:cNvSpPr txBox="1"/>
          <p:nvPr/>
        </p:nvSpPr>
        <p:spPr>
          <a:xfrm>
            <a:off x="2382715" y="351693"/>
            <a:ext cx="7077807" cy="830997"/>
          </a:xfrm>
          <a:prstGeom prst="rect">
            <a:avLst/>
          </a:prstGeom>
          <a:noFill/>
        </p:spPr>
        <p:txBody>
          <a:bodyPr wrap="square" rtlCol="0">
            <a:spAutoFit/>
          </a:bodyPr>
          <a:lstStyle/>
          <a:p>
            <a:r>
              <a:rPr lang="en-IN" sz="4800" dirty="0">
                <a:solidFill>
                  <a:schemeClr val="bg1"/>
                </a:solidFill>
                <a:latin typeface="Bahnschrift Light SemiCondensed" panose="020B0502040204020203" pitchFamily="34" charset="0"/>
              </a:rPr>
              <a:t>Universal Design Principles</a:t>
            </a:r>
          </a:p>
        </p:txBody>
      </p:sp>
      <p:pic>
        <p:nvPicPr>
          <p:cNvPr id="10" name="Picture 9">
            <a:extLst>
              <a:ext uri="{FF2B5EF4-FFF2-40B4-BE49-F238E27FC236}">
                <a16:creationId xmlns:a16="http://schemas.microsoft.com/office/drawing/2014/main" id="{3A58AE23-4A90-44F3-82F1-85F13B26CF39}"/>
              </a:ext>
            </a:extLst>
          </p:cNvPr>
          <p:cNvPicPr>
            <a:picLocks noChangeAspect="1"/>
          </p:cNvPicPr>
          <p:nvPr/>
        </p:nvPicPr>
        <p:blipFill rotWithShape="1">
          <a:blip r:embed="rId4"/>
          <a:srcRect l="5677" t="16717" r="13342" b="18407"/>
          <a:stretch/>
        </p:blipFill>
        <p:spPr>
          <a:xfrm>
            <a:off x="1345442" y="351692"/>
            <a:ext cx="1037273" cy="830998"/>
          </a:xfrm>
          <a:prstGeom prst="rect">
            <a:avLst/>
          </a:prstGeom>
        </p:spPr>
      </p:pic>
    </p:spTree>
    <p:extLst>
      <p:ext uri="{BB962C8B-B14F-4D97-AF65-F5344CB8AC3E}">
        <p14:creationId xmlns:p14="http://schemas.microsoft.com/office/powerpoint/2010/main" val="3158604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3B74732-6031-4336-9B2A-2ED3CD51F263}"/>
              </a:ext>
            </a:extLst>
          </p:cNvPr>
          <p:cNvSpPr/>
          <p:nvPr/>
        </p:nvSpPr>
        <p:spPr>
          <a:xfrm>
            <a:off x="114300" y="2558562"/>
            <a:ext cx="967153" cy="4202723"/>
          </a:xfrm>
          <a:prstGeom prst="roundRect">
            <a:avLst>
              <a:gd name="adj" fmla="val 28485"/>
            </a:avLst>
          </a:prstGeom>
          <a:solidFill>
            <a:srgbClr val="53B5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6E5A2A9-6E90-4F6D-9EBB-B19C294781AE}"/>
              </a:ext>
            </a:extLst>
          </p:cNvPr>
          <p:cNvSpPr txBox="1"/>
          <p:nvPr/>
        </p:nvSpPr>
        <p:spPr>
          <a:xfrm>
            <a:off x="2382715" y="351693"/>
            <a:ext cx="7077807" cy="830997"/>
          </a:xfrm>
          <a:prstGeom prst="rect">
            <a:avLst/>
          </a:prstGeom>
          <a:noFill/>
        </p:spPr>
        <p:txBody>
          <a:bodyPr wrap="square" rtlCol="0">
            <a:spAutoFit/>
          </a:bodyPr>
          <a:lstStyle/>
          <a:p>
            <a:r>
              <a:rPr lang="en-IN" sz="4800" dirty="0">
                <a:solidFill>
                  <a:schemeClr val="bg1"/>
                </a:solidFill>
                <a:latin typeface="Bahnschrift Light SemiCondensed" panose="020B0502040204020203" pitchFamily="34" charset="0"/>
              </a:rPr>
              <a:t>Universal Design Principles</a:t>
            </a:r>
          </a:p>
        </p:txBody>
      </p:sp>
      <p:sp>
        <p:nvSpPr>
          <p:cNvPr id="5" name="TextBox 4">
            <a:extLst>
              <a:ext uri="{FF2B5EF4-FFF2-40B4-BE49-F238E27FC236}">
                <a16:creationId xmlns:a16="http://schemas.microsoft.com/office/drawing/2014/main" id="{1C5F83A2-052E-4147-8CE2-A439A5FE2BD1}"/>
              </a:ext>
            </a:extLst>
          </p:cNvPr>
          <p:cNvSpPr txBox="1"/>
          <p:nvPr/>
        </p:nvSpPr>
        <p:spPr>
          <a:xfrm>
            <a:off x="1011115" y="2828835"/>
            <a:ext cx="6097464" cy="1569660"/>
          </a:xfrm>
          <a:prstGeom prst="rect">
            <a:avLst/>
          </a:prstGeom>
          <a:noFill/>
        </p:spPr>
        <p:txBody>
          <a:bodyPr wrap="square">
            <a:spAutoFit/>
          </a:bodyPr>
          <a:lstStyle/>
          <a:p>
            <a:r>
              <a:rPr lang="en-IN" sz="2400" dirty="0">
                <a:latin typeface="Bahnschrift SemiBold Condensed" panose="020B0502040204020203" pitchFamily="34" charset="0"/>
              </a:rPr>
              <a:t>Simple and intuitive:  </a:t>
            </a:r>
          </a:p>
          <a:p>
            <a:r>
              <a:rPr lang="en-IN" sz="2400" dirty="0">
                <a:latin typeface="Bahnschrift SemiBold Condensed" panose="020B0502040204020203" pitchFamily="34" charset="0"/>
              </a:rPr>
              <a:t>Use of the design is easy to understand, regardless of the user’s experience, knowledge, language skills, or current concentration level</a:t>
            </a:r>
            <a:r>
              <a:rPr lang="en-IN" sz="2400" dirty="0"/>
              <a:t>.</a:t>
            </a:r>
          </a:p>
        </p:txBody>
      </p:sp>
      <p:pic>
        <p:nvPicPr>
          <p:cNvPr id="7" name="Picture 6">
            <a:extLst>
              <a:ext uri="{FF2B5EF4-FFF2-40B4-BE49-F238E27FC236}">
                <a16:creationId xmlns:a16="http://schemas.microsoft.com/office/drawing/2014/main" id="{CF302673-EF8C-4187-A420-4632A1EF5191}"/>
              </a:ext>
            </a:extLst>
          </p:cNvPr>
          <p:cNvPicPr>
            <a:picLocks noChangeAspect="1"/>
          </p:cNvPicPr>
          <p:nvPr/>
        </p:nvPicPr>
        <p:blipFill rotWithShape="1">
          <a:blip r:embed="rId2"/>
          <a:srcRect t="3692"/>
          <a:stretch/>
        </p:blipFill>
        <p:spPr>
          <a:xfrm>
            <a:off x="7108579" y="1260888"/>
            <a:ext cx="2416178" cy="527538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2260E447-DBA9-4997-9424-59B40B1ADE77}"/>
              </a:ext>
            </a:extLst>
          </p:cNvPr>
          <p:cNvPicPr>
            <a:picLocks noChangeAspect="1"/>
          </p:cNvPicPr>
          <p:nvPr/>
        </p:nvPicPr>
        <p:blipFill rotWithShape="1">
          <a:blip r:embed="rId3"/>
          <a:srcRect t="3748"/>
          <a:stretch/>
        </p:blipFill>
        <p:spPr>
          <a:xfrm>
            <a:off x="9723165" y="1260888"/>
            <a:ext cx="2280081" cy="5275385"/>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EA254A3E-ED1B-4392-B3AE-ED7BDCA1F186}"/>
              </a:ext>
            </a:extLst>
          </p:cNvPr>
          <p:cNvPicPr>
            <a:picLocks noChangeAspect="1"/>
          </p:cNvPicPr>
          <p:nvPr/>
        </p:nvPicPr>
        <p:blipFill rotWithShape="1">
          <a:blip r:embed="rId4"/>
          <a:srcRect l="5677" t="16717" r="13342" b="18407"/>
          <a:stretch/>
        </p:blipFill>
        <p:spPr>
          <a:xfrm>
            <a:off x="1345442" y="351693"/>
            <a:ext cx="1037273" cy="830998"/>
          </a:xfrm>
          <a:prstGeom prst="rect">
            <a:avLst/>
          </a:prstGeom>
        </p:spPr>
      </p:pic>
    </p:spTree>
    <p:extLst>
      <p:ext uri="{BB962C8B-B14F-4D97-AF65-F5344CB8AC3E}">
        <p14:creationId xmlns:p14="http://schemas.microsoft.com/office/powerpoint/2010/main" val="3107066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4E2585-EAE5-46FA-BD7B-C2CCB2A1185F}"/>
              </a:ext>
            </a:extLst>
          </p:cNvPr>
          <p:cNvSpPr txBox="1"/>
          <p:nvPr/>
        </p:nvSpPr>
        <p:spPr>
          <a:xfrm>
            <a:off x="2382715" y="351693"/>
            <a:ext cx="7077807" cy="830997"/>
          </a:xfrm>
          <a:prstGeom prst="rect">
            <a:avLst/>
          </a:prstGeom>
          <a:noFill/>
        </p:spPr>
        <p:txBody>
          <a:bodyPr wrap="square" rtlCol="0">
            <a:spAutoFit/>
          </a:bodyPr>
          <a:lstStyle/>
          <a:p>
            <a:r>
              <a:rPr lang="en-IN" sz="4800" dirty="0">
                <a:solidFill>
                  <a:schemeClr val="bg1"/>
                </a:solidFill>
                <a:latin typeface="Bahnschrift Light SemiCondensed" panose="020B0502040204020203" pitchFamily="34" charset="0"/>
              </a:rPr>
              <a:t>Universal Design Principles</a:t>
            </a:r>
          </a:p>
        </p:txBody>
      </p:sp>
      <p:sp>
        <p:nvSpPr>
          <p:cNvPr id="3" name="Rectangle: Rounded Corners 2">
            <a:extLst>
              <a:ext uri="{FF2B5EF4-FFF2-40B4-BE49-F238E27FC236}">
                <a16:creationId xmlns:a16="http://schemas.microsoft.com/office/drawing/2014/main" id="{D6EBD4D5-D8CE-429C-ADBB-F2E415312A72}"/>
              </a:ext>
            </a:extLst>
          </p:cNvPr>
          <p:cNvSpPr/>
          <p:nvPr/>
        </p:nvSpPr>
        <p:spPr>
          <a:xfrm>
            <a:off x="105674" y="2655277"/>
            <a:ext cx="967153" cy="4202723"/>
          </a:xfrm>
          <a:prstGeom prst="roundRect">
            <a:avLst>
              <a:gd name="adj" fmla="val 28485"/>
            </a:avLst>
          </a:prstGeom>
          <a:solidFill>
            <a:srgbClr val="53B5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85CFA15B-6D61-4868-9DCD-6140B567DC19}"/>
              </a:ext>
            </a:extLst>
          </p:cNvPr>
          <p:cNvSpPr txBox="1"/>
          <p:nvPr/>
        </p:nvSpPr>
        <p:spPr>
          <a:xfrm>
            <a:off x="1000923" y="2876758"/>
            <a:ext cx="6094562" cy="1569660"/>
          </a:xfrm>
          <a:prstGeom prst="rect">
            <a:avLst/>
          </a:prstGeom>
          <a:noFill/>
        </p:spPr>
        <p:txBody>
          <a:bodyPr wrap="square">
            <a:spAutoFit/>
          </a:bodyPr>
          <a:lstStyle/>
          <a:p>
            <a:r>
              <a:rPr lang="en-IN" sz="2400" dirty="0">
                <a:latin typeface="Bahnschrift SemiBold Condensed" panose="020B0502040204020203" pitchFamily="34" charset="0"/>
              </a:rPr>
              <a:t>Perceptible Information:</a:t>
            </a:r>
          </a:p>
          <a:p>
            <a:r>
              <a:rPr lang="en-IN" sz="2400" dirty="0">
                <a:latin typeface="Bahnschrift SemiBold Condensed" panose="020B0502040204020203" pitchFamily="34" charset="0"/>
              </a:rPr>
              <a:t>The design communicates necessary information effectively to the user, regardless of ambient conditions or the user's sensory abilities</a:t>
            </a:r>
            <a:r>
              <a:rPr lang="en-IN" sz="2400" dirty="0"/>
              <a:t>.</a:t>
            </a:r>
          </a:p>
        </p:txBody>
      </p:sp>
      <p:pic>
        <p:nvPicPr>
          <p:cNvPr id="7" name="Picture 6">
            <a:extLst>
              <a:ext uri="{FF2B5EF4-FFF2-40B4-BE49-F238E27FC236}">
                <a16:creationId xmlns:a16="http://schemas.microsoft.com/office/drawing/2014/main" id="{361D2CB6-0BFA-44F9-87E0-40CE77153422}"/>
              </a:ext>
            </a:extLst>
          </p:cNvPr>
          <p:cNvPicPr>
            <a:picLocks noChangeAspect="1"/>
          </p:cNvPicPr>
          <p:nvPr/>
        </p:nvPicPr>
        <p:blipFill rotWithShape="1">
          <a:blip r:embed="rId2"/>
          <a:srcRect t="4025"/>
          <a:stretch/>
        </p:blipFill>
        <p:spPr>
          <a:xfrm>
            <a:off x="7718484" y="1062202"/>
            <a:ext cx="2753984" cy="572678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57ACEE6-63D3-439D-BF74-2FA525052FCA}"/>
              </a:ext>
            </a:extLst>
          </p:cNvPr>
          <p:cNvPicPr>
            <a:picLocks noChangeAspect="1"/>
          </p:cNvPicPr>
          <p:nvPr/>
        </p:nvPicPr>
        <p:blipFill rotWithShape="1">
          <a:blip r:embed="rId3"/>
          <a:srcRect l="5677" t="16717" r="13342" b="18407"/>
          <a:stretch/>
        </p:blipFill>
        <p:spPr>
          <a:xfrm>
            <a:off x="1345442" y="351692"/>
            <a:ext cx="1037273" cy="830998"/>
          </a:xfrm>
          <a:prstGeom prst="rect">
            <a:avLst/>
          </a:prstGeom>
        </p:spPr>
      </p:pic>
    </p:spTree>
    <p:extLst>
      <p:ext uri="{BB962C8B-B14F-4D97-AF65-F5344CB8AC3E}">
        <p14:creationId xmlns:p14="http://schemas.microsoft.com/office/powerpoint/2010/main" val="861930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BAC323-CC86-4114-9315-0861F395F695}"/>
              </a:ext>
            </a:extLst>
          </p:cNvPr>
          <p:cNvSpPr txBox="1"/>
          <p:nvPr/>
        </p:nvSpPr>
        <p:spPr>
          <a:xfrm>
            <a:off x="2279198" y="170538"/>
            <a:ext cx="7077807" cy="830997"/>
          </a:xfrm>
          <a:prstGeom prst="rect">
            <a:avLst/>
          </a:prstGeom>
          <a:noFill/>
        </p:spPr>
        <p:txBody>
          <a:bodyPr wrap="square" rtlCol="0">
            <a:spAutoFit/>
          </a:bodyPr>
          <a:lstStyle/>
          <a:p>
            <a:r>
              <a:rPr lang="en-IN" sz="4800" dirty="0">
                <a:solidFill>
                  <a:schemeClr val="bg1"/>
                </a:solidFill>
                <a:latin typeface="Bahnschrift Light SemiCondensed" panose="020B0502040204020203" pitchFamily="34" charset="0"/>
              </a:rPr>
              <a:t>Universal Design Principles</a:t>
            </a:r>
          </a:p>
        </p:txBody>
      </p:sp>
      <p:sp>
        <p:nvSpPr>
          <p:cNvPr id="3" name="Rectangle: Rounded Corners 2">
            <a:extLst>
              <a:ext uri="{FF2B5EF4-FFF2-40B4-BE49-F238E27FC236}">
                <a16:creationId xmlns:a16="http://schemas.microsoft.com/office/drawing/2014/main" id="{4AF7829D-6995-47F5-8B1B-27938038F958}"/>
              </a:ext>
            </a:extLst>
          </p:cNvPr>
          <p:cNvSpPr/>
          <p:nvPr/>
        </p:nvSpPr>
        <p:spPr>
          <a:xfrm>
            <a:off x="0" y="2158238"/>
            <a:ext cx="967153" cy="4726067"/>
          </a:xfrm>
          <a:prstGeom prst="roundRect">
            <a:avLst>
              <a:gd name="adj" fmla="val 28485"/>
            </a:avLst>
          </a:prstGeom>
          <a:solidFill>
            <a:srgbClr val="53B5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8AEDD87A-2318-4885-8B2A-1968CBF0D0DF}"/>
              </a:ext>
            </a:extLst>
          </p:cNvPr>
          <p:cNvSpPr txBox="1"/>
          <p:nvPr/>
        </p:nvSpPr>
        <p:spPr>
          <a:xfrm>
            <a:off x="967153" y="2368767"/>
            <a:ext cx="6094140" cy="1200329"/>
          </a:xfrm>
          <a:prstGeom prst="rect">
            <a:avLst/>
          </a:prstGeom>
          <a:noFill/>
        </p:spPr>
        <p:txBody>
          <a:bodyPr wrap="square">
            <a:spAutoFit/>
          </a:bodyPr>
          <a:lstStyle/>
          <a:p>
            <a:r>
              <a:rPr lang="en-IN" sz="2400" dirty="0">
                <a:latin typeface="Bahnschrift SemiBold Condensed" panose="020B0502040204020203" pitchFamily="34" charset="0"/>
              </a:rPr>
              <a:t>Tolerance for error:</a:t>
            </a:r>
          </a:p>
          <a:p>
            <a:r>
              <a:rPr lang="en-IN" sz="2400" dirty="0">
                <a:latin typeface="Bahnschrift SemiBold Condensed" panose="020B0502040204020203" pitchFamily="34" charset="0"/>
              </a:rPr>
              <a:t> The design minimizes hazards and the adverse consequences  of accidental or unintended actions</a:t>
            </a:r>
            <a:r>
              <a:rPr lang="en-IN" dirty="0">
                <a:latin typeface="Bahnschrift SemiBold Condensed" panose="020B0502040204020203" pitchFamily="34" charset="0"/>
              </a:rPr>
              <a:t>.</a:t>
            </a:r>
          </a:p>
        </p:txBody>
      </p:sp>
      <p:pic>
        <p:nvPicPr>
          <p:cNvPr id="7" name="Picture 6">
            <a:extLst>
              <a:ext uri="{FF2B5EF4-FFF2-40B4-BE49-F238E27FC236}">
                <a16:creationId xmlns:a16="http://schemas.microsoft.com/office/drawing/2014/main" id="{8948D98A-7CF2-4E09-9A9D-5775D26921EF}"/>
              </a:ext>
            </a:extLst>
          </p:cNvPr>
          <p:cNvPicPr>
            <a:picLocks noChangeAspect="1"/>
          </p:cNvPicPr>
          <p:nvPr/>
        </p:nvPicPr>
        <p:blipFill>
          <a:blip r:embed="rId2"/>
          <a:stretch>
            <a:fillRect/>
          </a:stretch>
        </p:blipFill>
        <p:spPr>
          <a:xfrm>
            <a:off x="6256414" y="1050953"/>
            <a:ext cx="5713711" cy="320864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349D7ED-0191-4FFF-9C8F-01BAD02163D0}"/>
              </a:ext>
            </a:extLst>
          </p:cNvPr>
          <p:cNvPicPr>
            <a:picLocks noChangeAspect="1"/>
          </p:cNvPicPr>
          <p:nvPr/>
        </p:nvPicPr>
        <p:blipFill rotWithShape="1">
          <a:blip r:embed="rId3"/>
          <a:srcRect b="28478"/>
          <a:stretch/>
        </p:blipFill>
        <p:spPr>
          <a:xfrm>
            <a:off x="1245176" y="4309017"/>
            <a:ext cx="6094139" cy="2378445"/>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9DAC3101-A686-4E57-BD3E-EDA1A84E5849}"/>
              </a:ext>
            </a:extLst>
          </p:cNvPr>
          <p:cNvSpPr txBox="1"/>
          <p:nvPr/>
        </p:nvSpPr>
        <p:spPr>
          <a:xfrm>
            <a:off x="8798312" y="5128907"/>
            <a:ext cx="2888166" cy="523220"/>
          </a:xfrm>
          <a:prstGeom prst="rect">
            <a:avLst/>
          </a:prstGeom>
          <a:noFill/>
        </p:spPr>
        <p:txBody>
          <a:bodyPr wrap="square" rtlCol="0">
            <a:spAutoFit/>
          </a:bodyPr>
          <a:lstStyle/>
          <a:p>
            <a:r>
              <a:rPr lang="en-IN" sz="2800" dirty="0">
                <a:latin typeface="Bahnschrift SemiBold" panose="020B0502040204020203" pitchFamily="34" charset="0"/>
              </a:rPr>
              <a:t>copyrights</a:t>
            </a:r>
          </a:p>
        </p:txBody>
      </p:sp>
      <p:sp>
        <p:nvSpPr>
          <p:cNvPr id="11" name="Arrow: Right 10">
            <a:extLst>
              <a:ext uri="{FF2B5EF4-FFF2-40B4-BE49-F238E27FC236}">
                <a16:creationId xmlns:a16="http://schemas.microsoft.com/office/drawing/2014/main" id="{A919BD0E-2A21-4BD5-AFEE-8E28E76BCDC5}"/>
              </a:ext>
            </a:extLst>
          </p:cNvPr>
          <p:cNvSpPr/>
          <p:nvPr/>
        </p:nvSpPr>
        <p:spPr>
          <a:xfrm>
            <a:off x="7482468" y="5367434"/>
            <a:ext cx="1315844" cy="26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0EA6968C-43AA-4A1E-A585-C8C93A698852}"/>
              </a:ext>
            </a:extLst>
          </p:cNvPr>
          <p:cNvPicPr>
            <a:picLocks noChangeAspect="1"/>
          </p:cNvPicPr>
          <p:nvPr/>
        </p:nvPicPr>
        <p:blipFill rotWithShape="1">
          <a:blip r:embed="rId4"/>
          <a:srcRect l="5677" t="16717" r="13342" b="18407"/>
          <a:stretch/>
        </p:blipFill>
        <p:spPr>
          <a:xfrm>
            <a:off x="1302310" y="230924"/>
            <a:ext cx="1037273" cy="830998"/>
          </a:xfrm>
          <a:prstGeom prst="rect">
            <a:avLst/>
          </a:prstGeom>
        </p:spPr>
      </p:pic>
      <p:sp>
        <p:nvSpPr>
          <p:cNvPr id="13" name="TextBox 12">
            <a:extLst>
              <a:ext uri="{FF2B5EF4-FFF2-40B4-BE49-F238E27FC236}">
                <a16:creationId xmlns:a16="http://schemas.microsoft.com/office/drawing/2014/main" id="{C01861F9-4CD6-488C-BCA2-F722ADA588A8}"/>
              </a:ext>
            </a:extLst>
          </p:cNvPr>
          <p:cNvSpPr txBox="1"/>
          <p:nvPr/>
        </p:nvSpPr>
        <p:spPr>
          <a:xfrm>
            <a:off x="10326029" y="6488668"/>
            <a:ext cx="2430965" cy="369332"/>
          </a:xfrm>
          <a:prstGeom prst="rect">
            <a:avLst/>
          </a:prstGeom>
          <a:noFill/>
        </p:spPr>
        <p:txBody>
          <a:bodyPr wrap="square" rtlCol="0">
            <a:spAutoFit/>
          </a:bodyPr>
          <a:lstStyle/>
          <a:p>
            <a:r>
              <a:rPr lang="en-IN" dirty="0" err="1">
                <a:latin typeface="MV Boli" panose="02000500030200090000" pitchFamily="2" charset="0"/>
                <a:cs typeface="MV Boli" panose="02000500030200090000" pitchFamily="2" charset="0"/>
              </a:rPr>
              <a:t>S.V.Sai</a:t>
            </a:r>
            <a:r>
              <a:rPr lang="en-IN" dirty="0">
                <a:latin typeface="MV Boli" panose="02000500030200090000" pitchFamily="2" charset="0"/>
                <a:cs typeface="MV Boli" panose="02000500030200090000" pitchFamily="2" charset="0"/>
              </a:rPr>
              <a:t> Tarun</a:t>
            </a:r>
          </a:p>
        </p:txBody>
      </p:sp>
    </p:spTree>
    <p:extLst>
      <p:ext uri="{BB962C8B-B14F-4D97-AF65-F5344CB8AC3E}">
        <p14:creationId xmlns:p14="http://schemas.microsoft.com/office/powerpoint/2010/main" val="110645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A9F2A-AFD8-44C0-9238-33200789A7D4}"/>
              </a:ext>
            </a:extLst>
          </p:cNvPr>
          <p:cNvSpPr>
            <a:spLocks noGrp="1"/>
          </p:cNvSpPr>
          <p:nvPr>
            <p:ph type="title"/>
          </p:nvPr>
        </p:nvSpPr>
        <p:spPr/>
        <p:txBody>
          <a:bodyPr/>
          <a:lstStyle/>
          <a:p>
            <a:pPr algn="ctr"/>
            <a:r>
              <a:rPr lang="en-US" dirty="0">
                <a:solidFill>
                  <a:schemeClr val="bg1"/>
                </a:solidFill>
              </a:rPr>
              <a:t>Navigating the interface.</a:t>
            </a:r>
            <a:endParaRPr lang="en-IN" dirty="0">
              <a:solidFill>
                <a:schemeClr val="bg1"/>
              </a:solidFill>
            </a:endParaRPr>
          </a:p>
        </p:txBody>
      </p:sp>
      <p:pic>
        <p:nvPicPr>
          <p:cNvPr id="1026" name="Picture 2" descr="YouTube homepage update is not something you would have expected / Digital  Information World">
            <a:extLst>
              <a:ext uri="{FF2B5EF4-FFF2-40B4-BE49-F238E27FC236}">
                <a16:creationId xmlns:a16="http://schemas.microsoft.com/office/drawing/2014/main" id="{3685E2AC-90E9-46C6-84CC-5154C213CAF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10136" y="2237173"/>
            <a:ext cx="5720148" cy="35551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Dailymotion, Video-On-Demand — The Portfolio of Leah Haggar">
            <a:extLst>
              <a:ext uri="{FF2B5EF4-FFF2-40B4-BE49-F238E27FC236}">
                <a16:creationId xmlns:a16="http://schemas.microsoft.com/office/drawing/2014/main" id="{76E689B3-E546-47A7-9695-6E1E9DDC3BB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88077" y="2157275"/>
            <a:ext cx="5793787" cy="363500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40EBB0D-58AF-4E73-A733-3E713C8C0753}"/>
              </a:ext>
            </a:extLst>
          </p:cNvPr>
          <p:cNvSpPr txBox="1"/>
          <p:nvPr/>
        </p:nvSpPr>
        <p:spPr>
          <a:xfrm>
            <a:off x="210135" y="5894773"/>
            <a:ext cx="5793789" cy="584775"/>
          </a:xfrm>
          <a:prstGeom prst="rect">
            <a:avLst/>
          </a:prstGeom>
          <a:noFill/>
        </p:spPr>
        <p:txBody>
          <a:bodyPr wrap="square" rtlCol="0">
            <a:spAutoFit/>
          </a:bodyPr>
          <a:lstStyle/>
          <a:p>
            <a:pPr algn="ctr"/>
            <a:r>
              <a:rPr lang="en-US" sz="1600" dirty="0"/>
              <a:t>A. The home page of YouTube.</a:t>
            </a:r>
          </a:p>
          <a:p>
            <a:pPr algn="ctr"/>
            <a:r>
              <a:rPr lang="en-US" sz="1600" u="sng" dirty="0"/>
              <a:t>Observation</a:t>
            </a:r>
            <a:r>
              <a:rPr lang="en-US" sz="1600" dirty="0"/>
              <a:t> : The minimalist yet appealing design.</a:t>
            </a:r>
            <a:endParaRPr lang="en-IN" sz="1600" dirty="0"/>
          </a:p>
        </p:txBody>
      </p:sp>
      <p:sp>
        <p:nvSpPr>
          <p:cNvPr id="8" name="TextBox 7">
            <a:extLst>
              <a:ext uri="{FF2B5EF4-FFF2-40B4-BE49-F238E27FC236}">
                <a16:creationId xmlns:a16="http://schemas.microsoft.com/office/drawing/2014/main" id="{651B0ECF-1B2E-4E4D-9738-CF59CFDABE9D}"/>
              </a:ext>
            </a:extLst>
          </p:cNvPr>
          <p:cNvSpPr txBox="1"/>
          <p:nvPr/>
        </p:nvSpPr>
        <p:spPr>
          <a:xfrm>
            <a:off x="6188078" y="5894772"/>
            <a:ext cx="5678718" cy="830997"/>
          </a:xfrm>
          <a:prstGeom prst="rect">
            <a:avLst/>
          </a:prstGeom>
          <a:noFill/>
        </p:spPr>
        <p:txBody>
          <a:bodyPr wrap="square" rtlCol="0">
            <a:spAutoFit/>
          </a:bodyPr>
          <a:lstStyle/>
          <a:p>
            <a:pPr algn="ctr"/>
            <a:r>
              <a:rPr lang="en-US" sz="1600" dirty="0"/>
              <a:t>B. The home page of Daily motion</a:t>
            </a:r>
          </a:p>
          <a:p>
            <a:pPr algn="ctr"/>
            <a:r>
              <a:rPr lang="en-US" sz="1600" u="sng" dirty="0"/>
              <a:t>Observation</a:t>
            </a:r>
            <a:r>
              <a:rPr lang="en-US" sz="1600" dirty="0"/>
              <a:t> : A design that is equally on par but is a sub-standard.</a:t>
            </a:r>
            <a:endParaRPr lang="en-IN" sz="1600" dirty="0"/>
          </a:p>
        </p:txBody>
      </p:sp>
    </p:spTree>
    <p:extLst>
      <p:ext uri="{BB962C8B-B14F-4D97-AF65-F5344CB8AC3E}">
        <p14:creationId xmlns:p14="http://schemas.microsoft.com/office/powerpoint/2010/main" val="4066694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61C87-7053-4E5D-A130-DBF293295BAE}"/>
              </a:ext>
            </a:extLst>
          </p:cNvPr>
          <p:cNvSpPr txBox="1"/>
          <p:nvPr/>
        </p:nvSpPr>
        <p:spPr>
          <a:xfrm>
            <a:off x="2330957" y="196417"/>
            <a:ext cx="7077807" cy="830997"/>
          </a:xfrm>
          <a:prstGeom prst="rect">
            <a:avLst/>
          </a:prstGeom>
          <a:noFill/>
        </p:spPr>
        <p:txBody>
          <a:bodyPr wrap="square" rtlCol="0">
            <a:spAutoFit/>
          </a:bodyPr>
          <a:lstStyle/>
          <a:p>
            <a:r>
              <a:rPr lang="en-IN" sz="4800" dirty="0">
                <a:solidFill>
                  <a:schemeClr val="bg1"/>
                </a:solidFill>
                <a:latin typeface="Bahnschrift Light SemiCondensed" panose="020B0502040204020203" pitchFamily="34" charset="0"/>
              </a:rPr>
              <a:t>Universal Design Principles</a:t>
            </a:r>
          </a:p>
        </p:txBody>
      </p:sp>
      <p:sp>
        <p:nvSpPr>
          <p:cNvPr id="3" name="Rectangle: Rounded Corners 2">
            <a:extLst>
              <a:ext uri="{FF2B5EF4-FFF2-40B4-BE49-F238E27FC236}">
                <a16:creationId xmlns:a16="http://schemas.microsoft.com/office/drawing/2014/main" id="{ECA1517A-B079-48C4-81CE-CFB6DF718D50}"/>
              </a:ext>
            </a:extLst>
          </p:cNvPr>
          <p:cNvSpPr/>
          <p:nvPr/>
        </p:nvSpPr>
        <p:spPr>
          <a:xfrm>
            <a:off x="0" y="2152185"/>
            <a:ext cx="967153" cy="4705815"/>
          </a:xfrm>
          <a:prstGeom prst="roundRect">
            <a:avLst>
              <a:gd name="adj" fmla="val 28485"/>
            </a:avLst>
          </a:prstGeom>
          <a:solidFill>
            <a:srgbClr val="53B5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99C8E84A-3825-4A27-8E3B-CC13054C8A01}"/>
              </a:ext>
            </a:extLst>
          </p:cNvPr>
          <p:cNvSpPr txBox="1"/>
          <p:nvPr/>
        </p:nvSpPr>
        <p:spPr>
          <a:xfrm>
            <a:off x="844489" y="2228671"/>
            <a:ext cx="6094140" cy="1200329"/>
          </a:xfrm>
          <a:prstGeom prst="rect">
            <a:avLst/>
          </a:prstGeom>
          <a:noFill/>
        </p:spPr>
        <p:txBody>
          <a:bodyPr wrap="square">
            <a:spAutoFit/>
          </a:bodyPr>
          <a:lstStyle/>
          <a:p>
            <a:r>
              <a:rPr lang="en-IN" sz="2400" dirty="0">
                <a:latin typeface="Bahnschrift SemiBold Condensed" panose="020B0502040204020203" pitchFamily="34" charset="0"/>
              </a:rPr>
              <a:t>Low physical effort:</a:t>
            </a:r>
          </a:p>
          <a:p>
            <a:r>
              <a:rPr lang="en-IN" sz="2400" dirty="0">
                <a:latin typeface="Bahnschrift SemiBold Condensed" panose="020B0502040204020203" pitchFamily="34" charset="0"/>
              </a:rPr>
              <a:t> The design can be used efficiently, comfortably, and with </a:t>
            </a:r>
          </a:p>
          <a:p>
            <a:r>
              <a:rPr lang="en-IN" sz="2400" dirty="0">
                <a:latin typeface="Bahnschrift SemiBold Condensed" panose="020B0502040204020203" pitchFamily="34" charset="0"/>
              </a:rPr>
              <a:t>a minimum of fatigue</a:t>
            </a:r>
          </a:p>
        </p:txBody>
      </p:sp>
      <p:pic>
        <p:nvPicPr>
          <p:cNvPr id="7" name="Picture 6">
            <a:extLst>
              <a:ext uri="{FF2B5EF4-FFF2-40B4-BE49-F238E27FC236}">
                <a16:creationId xmlns:a16="http://schemas.microsoft.com/office/drawing/2014/main" id="{F41D2727-610D-4A1F-890B-7B2D93B7976F}"/>
              </a:ext>
            </a:extLst>
          </p:cNvPr>
          <p:cNvPicPr>
            <a:picLocks noChangeAspect="1"/>
          </p:cNvPicPr>
          <p:nvPr/>
        </p:nvPicPr>
        <p:blipFill>
          <a:blip r:embed="rId2"/>
          <a:stretch>
            <a:fillRect/>
          </a:stretch>
        </p:blipFill>
        <p:spPr>
          <a:xfrm>
            <a:off x="5253370" y="3087534"/>
            <a:ext cx="6094141" cy="342228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987AB63-0BAA-406E-AD37-207CB652C6F6}"/>
              </a:ext>
            </a:extLst>
          </p:cNvPr>
          <p:cNvPicPr>
            <a:picLocks noChangeAspect="1"/>
          </p:cNvPicPr>
          <p:nvPr/>
        </p:nvPicPr>
        <p:blipFill rotWithShape="1">
          <a:blip r:embed="rId3"/>
          <a:srcRect l="5677" t="16717" r="13342" b="18407"/>
          <a:stretch/>
        </p:blipFill>
        <p:spPr>
          <a:xfrm>
            <a:off x="1302310" y="230924"/>
            <a:ext cx="1037273" cy="830998"/>
          </a:xfrm>
          <a:prstGeom prst="rect">
            <a:avLst/>
          </a:prstGeom>
        </p:spPr>
      </p:pic>
    </p:spTree>
    <p:extLst>
      <p:ext uri="{BB962C8B-B14F-4D97-AF65-F5344CB8AC3E}">
        <p14:creationId xmlns:p14="http://schemas.microsoft.com/office/powerpoint/2010/main" val="3986083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179224-A76E-4C7B-A936-473A1AA312E7}"/>
              </a:ext>
            </a:extLst>
          </p:cNvPr>
          <p:cNvSpPr txBox="1"/>
          <p:nvPr/>
        </p:nvSpPr>
        <p:spPr>
          <a:xfrm>
            <a:off x="2339583" y="230924"/>
            <a:ext cx="7077807" cy="830997"/>
          </a:xfrm>
          <a:prstGeom prst="rect">
            <a:avLst/>
          </a:prstGeom>
          <a:noFill/>
        </p:spPr>
        <p:txBody>
          <a:bodyPr wrap="square" rtlCol="0">
            <a:spAutoFit/>
          </a:bodyPr>
          <a:lstStyle/>
          <a:p>
            <a:r>
              <a:rPr lang="en-IN" sz="4800" dirty="0">
                <a:solidFill>
                  <a:schemeClr val="bg1"/>
                </a:solidFill>
                <a:latin typeface="Bahnschrift Light SemiCondensed" panose="020B0502040204020203" pitchFamily="34" charset="0"/>
              </a:rPr>
              <a:t>Universal Design Principles</a:t>
            </a:r>
          </a:p>
        </p:txBody>
      </p:sp>
      <p:sp>
        <p:nvSpPr>
          <p:cNvPr id="3" name="Rectangle: Rounded Corners 2">
            <a:extLst>
              <a:ext uri="{FF2B5EF4-FFF2-40B4-BE49-F238E27FC236}">
                <a16:creationId xmlns:a16="http://schemas.microsoft.com/office/drawing/2014/main" id="{C3C67AAD-8F8B-4BD3-9E29-45ED3FD5D6C3}"/>
              </a:ext>
            </a:extLst>
          </p:cNvPr>
          <p:cNvSpPr/>
          <p:nvPr/>
        </p:nvSpPr>
        <p:spPr>
          <a:xfrm>
            <a:off x="0" y="2655277"/>
            <a:ext cx="967153" cy="4202723"/>
          </a:xfrm>
          <a:prstGeom prst="roundRect">
            <a:avLst>
              <a:gd name="adj" fmla="val 28485"/>
            </a:avLst>
          </a:prstGeom>
          <a:solidFill>
            <a:srgbClr val="53B5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8CEBB729-3772-4E1E-9A59-FE90E2B91B37}"/>
              </a:ext>
            </a:extLst>
          </p:cNvPr>
          <p:cNvSpPr txBox="1"/>
          <p:nvPr/>
        </p:nvSpPr>
        <p:spPr>
          <a:xfrm>
            <a:off x="967153" y="2816534"/>
            <a:ext cx="6094140" cy="1569660"/>
          </a:xfrm>
          <a:prstGeom prst="rect">
            <a:avLst/>
          </a:prstGeom>
          <a:noFill/>
        </p:spPr>
        <p:txBody>
          <a:bodyPr wrap="square">
            <a:spAutoFit/>
          </a:bodyPr>
          <a:lstStyle/>
          <a:p>
            <a:r>
              <a:rPr lang="en-IN" sz="2400" dirty="0">
                <a:latin typeface="Bahnschrift SemiBold Condensed" panose="020B0502040204020203" pitchFamily="34" charset="0"/>
              </a:rPr>
              <a:t>Size and space for approach and use. </a:t>
            </a:r>
          </a:p>
          <a:p>
            <a:r>
              <a:rPr lang="en-IN" sz="2400" dirty="0">
                <a:latin typeface="Bahnschrift SemiBold Condensed" panose="020B0502040204020203" pitchFamily="34" charset="0"/>
              </a:rPr>
              <a:t>Appropriate size and space is provided for approach, reach, manipulation, and use regardless of the user’s body size, posture, or mobility.</a:t>
            </a:r>
          </a:p>
        </p:txBody>
      </p:sp>
      <p:pic>
        <p:nvPicPr>
          <p:cNvPr id="7" name="Picture 6">
            <a:extLst>
              <a:ext uri="{FF2B5EF4-FFF2-40B4-BE49-F238E27FC236}">
                <a16:creationId xmlns:a16="http://schemas.microsoft.com/office/drawing/2014/main" id="{1EF5BC5A-6D41-4276-B64D-0DAF6E5EBC31}"/>
              </a:ext>
            </a:extLst>
          </p:cNvPr>
          <p:cNvPicPr>
            <a:picLocks noChangeAspect="1"/>
          </p:cNvPicPr>
          <p:nvPr/>
        </p:nvPicPr>
        <p:blipFill rotWithShape="1">
          <a:blip r:embed="rId2"/>
          <a:srcRect t="3367"/>
          <a:stretch/>
        </p:blipFill>
        <p:spPr>
          <a:xfrm>
            <a:off x="9182634" y="691146"/>
            <a:ext cx="2835125" cy="593593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7A1CA6B-D3D0-4D22-8FB9-5D659552EE55}"/>
              </a:ext>
            </a:extLst>
          </p:cNvPr>
          <p:cNvPicPr>
            <a:picLocks noChangeAspect="1"/>
          </p:cNvPicPr>
          <p:nvPr/>
        </p:nvPicPr>
        <p:blipFill rotWithShape="1">
          <a:blip r:embed="rId3"/>
          <a:srcRect l="5677" t="16717" r="13342" b="18407"/>
          <a:stretch/>
        </p:blipFill>
        <p:spPr>
          <a:xfrm>
            <a:off x="1302310" y="230924"/>
            <a:ext cx="1037273" cy="830998"/>
          </a:xfrm>
          <a:prstGeom prst="rect">
            <a:avLst/>
          </a:prstGeom>
        </p:spPr>
      </p:pic>
    </p:spTree>
    <p:extLst>
      <p:ext uri="{BB962C8B-B14F-4D97-AF65-F5344CB8AC3E}">
        <p14:creationId xmlns:p14="http://schemas.microsoft.com/office/powerpoint/2010/main" val="1240918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3742" b="36554"/>
          <a:stretch>
            <a:fillRect/>
          </a:stretch>
        </p:blipFill>
        <p:spPr>
          <a:xfrm>
            <a:off x="0" y="3651116"/>
            <a:ext cx="12192000" cy="3206885"/>
          </a:xfrm>
          <a:prstGeom prst="rect">
            <a:avLst/>
          </a:prstGeom>
        </p:spPr>
      </p:pic>
      <p:grpSp>
        <p:nvGrpSpPr>
          <p:cNvPr id="3" name="Group 3"/>
          <p:cNvGrpSpPr/>
          <p:nvPr/>
        </p:nvGrpSpPr>
        <p:grpSpPr>
          <a:xfrm>
            <a:off x="685800" y="2419501"/>
            <a:ext cx="8837505" cy="2463227"/>
            <a:chOff x="0" y="0"/>
            <a:chExt cx="17675011" cy="4926454"/>
          </a:xfrm>
        </p:grpSpPr>
        <p:sp>
          <p:nvSpPr>
            <p:cNvPr id="4" name="AutoShape 4"/>
            <p:cNvSpPr/>
            <p:nvPr/>
          </p:nvSpPr>
          <p:spPr>
            <a:xfrm>
              <a:off x="0" y="0"/>
              <a:ext cx="17675011" cy="4926454"/>
            </a:xfrm>
            <a:prstGeom prst="rect">
              <a:avLst/>
            </a:prstGeom>
            <a:solidFill>
              <a:srgbClr val="F24423"/>
            </a:solidFill>
          </p:spPr>
        </p:sp>
        <p:sp>
          <p:nvSpPr>
            <p:cNvPr id="5" name="TextBox 5"/>
            <p:cNvSpPr txBox="1"/>
            <p:nvPr/>
          </p:nvSpPr>
          <p:spPr>
            <a:xfrm>
              <a:off x="745304" y="796352"/>
              <a:ext cx="16184403" cy="3385542"/>
            </a:xfrm>
            <a:prstGeom prst="rect">
              <a:avLst/>
            </a:prstGeom>
          </p:spPr>
          <p:txBody>
            <a:bodyPr lIns="0" tIns="0" rIns="0" bIns="0" rtlCol="0" anchor="t">
              <a:spAutoFit/>
            </a:bodyPr>
            <a:lstStyle/>
            <a:p>
              <a:pPr>
                <a:lnSpc>
                  <a:spcPts val="6600"/>
                </a:lnSpc>
              </a:pPr>
              <a:r>
                <a:rPr lang="en-US" sz="6000">
                  <a:solidFill>
                    <a:srgbClr val="FFFFFF"/>
                  </a:solidFill>
                  <a:latin typeface="Muli Black Bold"/>
                </a:rPr>
                <a:t>EXPERT REVIEW &amp; USABILITY TESTING</a:t>
              </a:r>
            </a:p>
          </p:txBody>
        </p:sp>
      </p:grpSp>
      <p:grpSp>
        <p:nvGrpSpPr>
          <p:cNvPr id="6" name="Group 6"/>
          <p:cNvGrpSpPr/>
          <p:nvPr/>
        </p:nvGrpSpPr>
        <p:grpSpPr>
          <a:xfrm>
            <a:off x="685800" y="683745"/>
            <a:ext cx="3747280" cy="624562"/>
            <a:chOff x="0" y="-28575"/>
            <a:chExt cx="7494561" cy="1249124"/>
          </a:xfrm>
        </p:grpSpPr>
        <p:sp>
          <p:nvSpPr>
            <p:cNvPr id="7" name="AutoShape 7"/>
            <p:cNvSpPr/>
            <p:nvPr/>
          </p:nvSpPr>
          <p:spPr>
            <a:xfrm>
              <a:off x="0" y="621849"/>
              <a:ext cx="7494561" cy="12785"/>
            </a:xfrm>
            <a:prstGeom prst="rect">
              <a:avLst/>
            </a:prstGeom>
            <a:solidFill>
              <a:srgbClr val="CCED00"/>
            </a:solidFill>
          </p:spPr>
        </p:sp>
        <p:sp>
          <p:nvSpPr>
            <p:cNvPr id="8" name="TextBox 8"/>
            <p:cNvSpPr txBox="1"/>
            <p:nvPr/>
          </p:nvSpPr>
          <p:spPr>
            <a:xfrm>
              <a:off x="0" y="-28575"/>
              <a:ext cx="7494561" cy="417294"/>
            </a:xfrm>
            <a:prstGeom prst="rect">
              <a:avLst/>
            </a:prstGeom>
          </p:spPr>
          <p:txBody>
            <a:bodyPr lIns="0" tIns="0" rIns="0" bIns="0" rtlCol="0" anchor="t">
              <a:spAutoFit/>
            </a:bodyPr>
            <a:lstStyle/>
            <a:p>
              <a:pPr>
                <a:lnSpc>
                  <a:spcPts val="1733"/>
                </a:lnSpc>
              </a:pPr>
              <a:r>
                <a:rPr lang="en-US" sz="1333" spc="40">
                  <a:solidFill>
                    <a:srgbClr val="FFFFFF"/>
                  </a:solidFill>
                  <a:latin typeface="Muli Regular Bold"/>
                </a:rPr>
                <a:t>HUMAN COMPUTER INTERACTION</a:t>
              </a:r>
            </a:p>
          </p:txBody>
        </p:sp>
        <p:sp>
          <p:nvSpPr>
            <p:cNvPr id="9" name="TextBox 9"/>
            <p:cNvSpPr txBox="1"/>
            <p:nvPr/>
          </p:nvSpPr>
          <p:spPr>
            <a:xfrm>
              <a:off x="0" y="887125"/>
              <a:ext cx="7494561" cy="333424"/>
            </a:xfrm>
            <a:prstGeom prst="rect">
              <a:avLst/>
            </a:prstGeom>
          </p:spPr>
          <p:txBody>
            <a:bodyPr lIns="0" tIns="0" rIns="0" bIns="0" rtlCol="0" anchor="t">
              <a:spAutoFit/>
            </a:bodyPr>
            <a:lstStyle/>
            <a:p>
              <a:pPr>
                <a:lnSpc>
                  <a:spcPts val="1320"/>
                </a:lnSpc>
              </a:pPr>
              <a:r>
                <a:rPr lang="en-US" sz="1200" dirty="0">
                  <a:solidFill>
                    <a:srgbClr val="FFFFFF"/>
                  </a:solidFill>
                  <a:latin typeface="Muli Regular"/>
                </a:rPr>
                <a:t>YouTube  |  Daily Motion</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27823" y="968578"/>
            <a:ext cx="6736353" cy="654025"/>
          </a:xfrm>
          <a:prstGeom prst="rect">
            <a:avLst/>
          </a:prstGeom>
        </p:spPr>
        <p:txBody>
          <a:bodyPr lIns="0" tIns="0" rIns="0" bIns="0" rtlCol="0" anchor="t">
            <a:spAutoFit/>
          </a:bodyPr>
          <a:lstStyle/>
          <a:p>
            <a:pPr algn="ctr">
              <a:lnSpc>
                <a:spcPts val="5134"/>
              </a:lnSpc>
            </a:pPr>
            <a:r>
              <a:rPr lang="en-US" sz="4667" dirty="0">
                <a:solidFill>
                  <a:srgbClr val="1B1A1A"/>
                </a:solidFill>
                <a:latin typeface="Muli Black Bold"/>
              </a:rPr>
              <a:t>YouTube</a:t>
            </a:r>
          </a:p>
        </p:txBody>
      </p:sp>
      <p:sp>
        <p:nvSpPr>
          <p:cNvPr id="3" name="AutoShape 3"/>
          <p:cNvSpPr/>
          <p:nvPr/>
        </p:nvSpPr>
        <p:spPr>
          <a:xfrm>
            <a:off x="1367724" y="2480262"/>
            <a:ext cx="9456553" cy="520440"/>
          </a:xfrm>
          <a:prstGeom prst="rect">
            <a:avLst/>
          </a:prstGeom>
          <a:solidFill>
            <a:srgbClr val="F24423"/>
          </a:solidFill>
        </p:spPr>
      </p:sp>
      <p:sp>
        <p:nvSpPr>
          <p:cNvPr id="4" name="TextBox 4"/>
          <p:cNvSpPr txBox="1"/>
          <p:nvPr/>
        </p:nvSpPr>
        <p:spPr>
          <a:xfrm>
            <a:off x="1502049" y="2634649"/>
            <a:ext cx="3154080" cy="230832"/>
          </a:xfrm>
          <a:prstGeom prst="rect">
            <a:avLst/>
          </a:prstGeom>
        </p:spPr>
        <p:txBody>
          <a:bodyPr lIns="0" tIns="0" rIns="0" bIns="0" rtlCol="0" anchor="t">
            <a:spAutoFit/>
          </a:bodyPr>
          <a:lstStyle/>
          <a:p>
            <a:pPr>
              <a:lnSpc>
                <a:spcPts val="1833"/>
              </a:lnSpc>
            </a:pPr>
            <a:r>
              <a:rPr lang="en-US" sz="1667">
                <a:solidFill>
                  <a:srgbClr val="FFFFFF"/>
                </a:solidFill>
                <a:latin typeface="Muli Regular Bold"/>
              </a:rPr>
              <a:t>Testing</a:t>
            </a:r>
          </a:p>
        </p:txBody>
      </p:sp>
      <p:sp>
        <p:nvSpPr>
          <p:cNvPr id="5" name="TextBox 5"/>
          <p:cNvSpPr txBox="1"/>
          <p:nvPr/>
        </p:nvSpPr>
        <p:spPr>
          <a:xfrm>
            <a:off x="1367724" y="3154699"/>
            <a:ext cx="9456553" cy="2080698"/>
          </a:xfrm>
          <a:prstGeom prst="rect">
            <a:avLst/>
          </a:prstGeom>
        </p:spPr>
        <p:txBody>
          <a:bodyPr lIns="0" tIns="0" rIns="0" bIns="0" rtlCol="0" anchor="t">
            <a:spAutoFit/>
          </a:bodyPr>
          <a:lstStyle/>
          <a:p>
            <a:pPr>
              <a:lnSpc>
                <a:spcPts val="1800"/>
              </a:lnSpc>
            </a:pPr>
            <a:r>
              <a:rPr lang="en-US" b="1" dirty="0">
                <a:latin typeface="Muli Black Bold"/>
              </a:rPr>
              <a:t>Just</a:t>
            </a:r>
            <a:r>
              <a:rPr lang="en-US" dirty="0">
                <a:latin typeface="Muli Regular Bold"/>
              </a:rPr>
              <a:t> because Google is a big organization doesn’t mean that everything they do is big -- when it comes to testing, Google favors small, frequent releases and small, concise tests. </a:t>
            </a:r>
          </a:p>
          <a:p>
            <a:pPr>
              <a:lnSpc>
                <a:spcPts val="1800"/>
              </a:lnSpc>
            </a:pPr>
            <a:endParaRPr lang="en-US" dirty="0">
              <a:latin typeface="Muli Regular Bold"/>
            </a:endParaRPr>
          </a:p>
          <a:p>
            <a:pPr>
              <a:lnSpc>
                <a:spcPts val="1800"/>
              </a:lnSpc>
            </a:pPr>
            <a:r>
              <a:rPr lang="en-US" dirty="0">
                <a:latin typeface="Muli Regular Bold"/>
              </a:rPr>
              <a:t>This incremental approach allows them to better control changes to the user experience over time and pinpoint issues efficiently. As a result, they invest heavily in the unit and integration testing and use end-to-end testing more sparingly.</a:t>
            </a:r>
          </a:p>
          <a:p>
            <a:pPr>
              <a:lnSpc>
                <a:spcPts val="1800"/>
              </a:lnSpc>
            </a:pPr>
            <a:endParaRPr lang="en-US" dirty="0">
              <a:latin typeface="Muli Regular Bold"/>
            </a:endParaRPr>
          </a:p>
          <a:p>
            <a:pPr>
              <a:lnSpc>
                <a:spcPts val="1800"/>
              </a:lnSpc>
            </a:pPr>
            <a:r>
              <a:rPr lang="en-US" dirty="0">
                <a:latin typeface="Muli Regular Bold"/>
              </a:rPr>
              <a:t> In general, they encourage looking for ways to speed up testing cycles and minimize test failures to ensure that the team’s QA process is as efficient as possible.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27823" y="866432"/>
            <a:ext cx="6736353" cy="654025"/>
          </a:xfrm>
          <a:prstGeom prst="rect">
            <a:avLst/>
          </a:prstGeom>
        </p:spPr>
        <p:txBody>
          <a:bodyPr lIns="0" tIns="0" rIns="0" bIns="0" rtlCol="0" anchor="t">
            <a:spAutoFit/>
          </a:bodyPr>
          <a:lstStyle/>
          <a:p>
            <a:pPr algn="ctr">
              <a:lnSpc>
                <a:spcPts val="5134"/>
              </a:lnSpc>
            </a:pPr>
            <a:r>
              <a:rPr lang="en-US" sz="4667" dirty="0">
                <a:solidFill>
                  <a:srgbClr val="1B1A1A"/>
                </a:solidFill>
                <a:latin typeface="Muli Black Bold"/>
              </a:rPr>
              <a:t>YouTube</a:t>
            </a:r>
          </a:p>
        </p:txBody>
      </p:sp>
      <p:sp>
        <p:nvSpPr>
          <p:cNvPr id="3" name="AutoShape 3"/>
          <p:cNvSpPr/>
          <p:nvPr/>
        </p:nvSpPr>
        <p:spPr>
          <a:xfrm>
            <a:off x="1367724" y="2480262"/>
            <a:ext cx="9456553" cy="520440"/>
          </a:xfrm>
          <a:prstGeom prst="rect">
            <a:avLst/>
          </a:prstGeom>
          <a:solidFill>
            <a:srgbClr val="F24423"/>
          </a:solidFill>
        </p:spPr>
      </p:sp>
      <p:sp>
        <p:nvSpPr>
          <p:cNvPr id="4" name="TextBox 4"/>
          <p:cNvSpPr txBox="1"/>
          <p:nvPr/>
        </p:nvSpPr>
        <p:spPr>
          <a:xfrm>
            <a:off x="1502049" y="2634649"/>
            <a:ext cx="3154080" cy="461665"/>
          </a:xfrm>
          <a:prstGeom prst="rect">
            <a:avLst/>
          </a:prstGeom>
        </p:spPr>
        <p:txBody>
          <a:bodyPr lIns="0" tIns="0" rIns="0" bIns="0" rtlCol="0" anchor="t">
            <a:spAutoFit/>
          </a:bodyPr>
          <a:lstStyle/>
          <a:p>
            <a:pPr>
              <a:lnSpc>
                <a:spcPts val="1833"/>
              </a:lnSpc>
            </a:pPr>
            <a:r>
              <a:rPr lang="en-US" sz="1667">
                <a:solidFill>
                  <a:srgbClr val="FFFFFF"/>
                </a:solidFill>
                <a:latin typeface="Muli Regular Bold"/>
              </a:rPr>
              <a:t>Expert Reviews</a:t>
            </a:r>
          </a:p>
          <a:p>
            <a:pPr>
              <a:lnSpc>
                <a:spcPts val="1833"/>
              </a:lnSpc>
            </a:pPr>
            <a:endParaRPr lang="en-US" sz="1667">
              <a:solidFill>
                <a:srgbClr val="FFFFFF"/>
              </a:solidFill>
              <a:latin typeface="Muli Regular Bold"/>
            </a:endParaRPr>
          </a:p>
        </p:txBody>
      </p:sp>
      <p:sp>
        <p:nvSpPr>
          <p:cNvPr id="5" name="TextBox 5"/>
          <p:cNvSpPr txBox="1"/>
          <p:nvPr/>
        </p:nvSpPr>
        <p:spPr>
          <a:xfrm>
            <a:off x="1367724" y="3154699"/>
            <a:ext cx="9456553" cy="1388201"/>
          </a:xfrm>
          <a:prstGeom prst="rect">
            <a:avLst/>
          </a:prstGeom>
        </p:spPr>
        <p:txBody>
          <a:bodyPr lIns="0" tIns="0" rIns="0" bIns="0" rtlCol="0" anchor="t">
            <a:spAutoFit/>
          </a:bodyPr>
          <a:lstStyle/>
          <a:p>
            <a:pPr>
              <a:lnSpc>
                <a:spcPts val="1800"/>
              </a:lnSpc>
            </a:pPr>
            <a:r>
              <a:rPr lang="en-US" dirty="0">
                <a:latin typeface="Muli Regular Bold"/>
              </a:rPr>
              <a:t>YouTube integrates its engineers with the rest of the engineering team</a:t>
            </a:r>
            <a:r>
              <a:rPr lang="en-US" dirty="0">
                <a:latin typeface="Muli Regular"/>
              </a:rPr>
              <a:t> to create and scale its developer-owned reviewing approach</a:t>
            </a:r>
          </a:p>
          <a:p>
            <a:pPr>
              <a:lnSpc>
                <a:spcPts val="1800"/>
              </a:lnSpc>
            </a:pPr>
            <a:endParaRPr lang="en-US" dirty="0">
              <a:latin typeface="Muli Regular"/>
            </a:endParaRPr>
          </a:p>
          <a:p>
            <a:pPr>
              <a:lnSpc>
                <a:spcPts val="1800"/>
              </a:lnSpc>
            </a:pPr>
            <a:r>
              <a:rPr lang="en-US" dirty="0">
                <a:latin typeface="Muli Regular"/>
              </a:rPr>
              <a:t>At Google, it's the product teams that own quality, not testers. Every developer is expected to do their own testing. The job of the tester is to make sure they have the automation infrastructure and enabling processes that support this self reliance. Testers enable developers to test.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727823" y="617858"/>
            <a:ext cx="6736353" cy="654025"/>
          </a:xfrm>
          <a:prstGeom prst="rect">
            <a:avLst/>
          </a:prstGeom>
        </p:spPr>
        <p:txBody>
          <a:bodyPr lIns="0" tIns="0" rIns="0" bIns="0" rtlCol="0" anchor="t">
            <a:spAutoFit/>
          </a:bodyPr>
          <a:lstStyle/>
          <a:p>
            <a:pPr algn="ctr">
              <a:lnSpc>
                <a:spcPts val="5134"/>
              </a:lnSpc>
            </a:pPr>
            <a:r>
              <a:rPr lang="en-US" sz="4667" dirty="0">
                <a:solidFill>
                  <a:srgbClr val="1B1A1A"/>
                </a:solidFill>
                <a:latin typeface="Muli Black Bold"/>
              </a:rPr>
              <a:t>Daily Motion</a:t>
            </a:r>
          </a:p>
        </p:txBody>
      </p:sp>
      <p:sp>
        <p:nvSpPr>
          <p:cNvPr id="3" name="AutoShape 3"/>
          <p:cNvSpPr/>
          <p:nvPr/>
        </p:nvSpPr>
        <p:spPr>
          <a:xfrm>
            <a:off x="1367724" y="2480262"/>
            <a:ext cx="9456553" cy="520440"/>
          </a:xfrm>
          <a:prstGeom prst="rect">
            <a:avLst/>
          </a:prstGeom>
          <a:solidFill>
            <a:srgbClr val="F24423"/>
          </a:solidFill>
        </p:spPr>
      </p:sp>
      <p:sp>
        <p:nvSpPr>
          <p:cNvPr id="4" name="TextBox 4"/>
          <p:cNvSpPr txBox="1"/>
          <p:nvPr/>
        </p:nvSpPr>
        <p:spPr>
          <a:xfrm>
            <a:off x="1502049" y="2634649"/>
            <a:ext cx="3154080" cy="230832"/>
          </a:xfrm>
          <a:prstGeom prst="rect">
            <a:avLst/>
          </a:prstGeom>
        </p:spPr>
        <p:txBody>
          <a:bodyPr lIns="0" tIns="0" rIns="0" bIns="0" rtlCol="0" anchor="t">
            <a:spAutoFit/>
          </a:bodyPr>
          <a:lstStyle/>
          <a:p>
            <a:pPr>
              <a:lnSpc>
                <a:spcPts val="1833"/>
              </a:lnSpc>
            </a:pPr>
            <a:r>
              <a:rPr lang="en-US" sz="1667">
                <a:solidFill>
                  <a:srgbClr val="FFFFFF"/>
                </a:solidFill>
                <a:latin typeface="Muli Regular Bold"/>
              </a:rPr>
              <a:t>Testing</a:t>
            </a:r>
          </a:p>
        </p:txBody>
      </p:sp>
      <p:sp>
        <p:nvSpPr>
          <p:cNvPr id="5" name="TextBox 5"/>
          <p:cNvSpPr txBox="1"/>
          <p:nvPr/>
        </p:nvSpPr>
        <p:spPr>
          <a:xfrm>
            <a:off x="1367724" y="3154699"/>
            <a:ext cx="9456553" cy="1394997"/>
          </a:xfrm>
          <a:prstGeom prst="rect">
            <a:avLst/>
          </a:prstGeom>
        </p:spPr>
        <p:txBody>
          <a:bodyPr lIns="0" tIns="0" rIns="0" bIns="0" rtlCol="0" anchor="t">
            <a:spAutoFit/>
          </a:bodyPr>
          <a:lstStyle/>
          <a:p>
            <a:pPr>
              <a:lnSpc>
                <a:spcPts val="1800"/>
              </a:lnSpc>
            </a:pPr>
            <a:r>
              <a:rPr lang="en-US" sz="2000" dirty="0">
                <a:latin typeface="Muli Regular Bold"/>
              </a:rPr>
              <a:t>2nd Largest Video Streaming site use React to build its UI. They mainly use JEST and React Testing Libraries.</a:t>
            </a:r>
          </a:p>
          <a:p>
            <a:pPr>
              <a:lnSpc>
                <a:spcPts val="1800"/>
              </a:lnSpc>
            </a:pPr>
            <a:endParaRPr lang="en-US" sz="2000" dirty="0">
              <a:latin typeface="Muli Regular Bold"/>
            </a:endParaRPr>
          </a:p>
          <a:p>
            <a:pPr>
              <a:lnSpc>
                <a:spcPts val="1800"/>
              </a:lnSpc>
            </a:pPr>
            <a:r>
              <a:rPr lang="en-US" sz="2000" dirty="0">
                <a:latin typeface="Muli Regular Bold"/>
              </a:rPr>
              <a:t>Code is tested only after a component is completely built. Sub components can't be tested.</a:t>
            </a:r>
          </a:p>
          <a:p>
            <a:pPr>
              <a:lnSpc>
                <a:spcPts val="1800"/>
              </a:lnSpc>
            </a:pPr>
            <a:endParaRPr lang="en-US" sz="2000" dirty="0">
              <a:latin typeface="Muli Regular Bold"/>
            </a:endParaRPr>
          </a:p>
          <a:p>
            <a:pPr>
              <a:lnSpc>
                <a:spcPts val="1800"/>
              </a:lnSpc>
            </a:pPr>
            <a:endParaRPr lang="en-US" sz="2000" dirty="0">
              <a:latin typeface="Muli Regular Bold"/>
            </a:endParaRPr>
          </a:p>
        </p:txBody>
      </p:sp>
      <p:sp>
        <p:nvSpPr>
          <p:cNvPr id="6" name="AutoShape 6"/>
          <p:cNvSpPr/>
          <p:nvPr/>
        </p:nvSpPr>
        <p:spPr>
          <a:xfrm>
            <a:off x="1367724" y="4283729"/>
            <a:ext cx="9456553" cy="520440"/>
          </a:xfrm>
          <a:prstGeom prst="rect">
            <a:avLst/>
          </a:prstGeom>
          <a:solidFill>
            <a:srgbClr val="F24423"/>
          </a:solidFill>
        </p:spPr>
      </p:sp>
      <p:sp>
        <p:nvSpPr>
          <p:cNvPr id="7" name="TextBox 7"/>
          <p:cNvSpPr txBox="1"/>
          <p:nvPr/>
        </p:nvSpPr>
        <p:spPr>
          <a:xfrm>
            <a:off x="1502049" y="4438115"/>
            <a:ext cx="3154080" cy="230832"/>
          </a:xfrm>
          <a:prstGeom prst="rect">
            <a:avLst/>
          </a:prstGeom>
        </p:spPr>
        <p:txBody>
          <a:bodyPr lIns="0" tIns="0" rIns="0" bIns="0" rtlCol="0" anchor="t">
            <a:spAutoFit/>
          </a:bodyPr>
          <a:lstStyle/>
          <a:p>
            <a:pPr>
              <a:lnSpc>
                <a:spcPts val="1833"/>
              </a:lnSpc>
            </a:pPr>
            <a:r>
              <a:rPr lang="en-US" sz="1667">
                <a:solidFill>
                  <a:srgbClr val="FFFFFF"/>
                </a:solidFill>
                <a:latin typeface="Muli Regular Bold"/>
              </a:rPr>
              <a:t>Code Reviews</a:t>
            </a:r>
          </a:p>
        </p:txBody>
      </p:sp>
      <p:sp>
        <p:nvSpPr>
          <p:cNvPr id="8" name="TextBox 8"/>
          <p:cNvSpPr txBox="1"/>
          <p:nvPr/>
        </p:nvSpPr>
        <p:spPr>
          <a:xfrm>
            <a:off x="1367724" y="4958166"/>
            <a:ext cx="9456553" cy="702500"/>
          </a:xfrm>
          <a:prstGeom prst="rect">
            <a:avLst/>
          </a:prstGeom>
        </p:spPr>
        <p:txBody>
          <a:bodyPr lIns="0" tIns="0" rIns="0" bIns="0" rtlCol="0" anchor="t">
            <a:spAutoFit/>
          </a:bodyPr>
          <a:lstStyle/>
          <a:p>
            <a:pPr>
              <a:lnSpc>
                <a:spcPts val="1800"/>
              </a:lnSpc>
            </a:pPr>
            <a:r>
              <a:rPr lang="en-US" sz="2000" dirty="0">
                <a:latin typeface="Muli Regular Bold"/>
              </a:rPr>
              <a:t>Code Reviews are done in pears.</a:t>
            </a:r>
          </a:p>
          <a:p>
            <a:pPr>
              <a:lnSpc>
                <a:spcPts val="1800"/>
              </a:lnSpc>
            </a:pPr>
            <a:endParaRPr lang="en-US" sz="2000" dirty="0">
              <a:latin typeface="Muli Regular Bold"/>
            </a:endParaRPr>
          </a:p>
          <a:p>
            <a:pPr>
              <a:lnSpc>
                <a:spcPts val="1800"/>
              </a:lnSpc>
            </a:pPr>
            <a:r>
              <a:rPr lang="en-US" sz="2000" dirty="0">
                <a:latin typeface="Muli Regular Bold"/>
              </a:rPr>
              <a:t>Once the product is completely built, then only code is reviewed in pears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idx="4294967295"/>
          </p:nvPr>
        </p:nvSpPr>
        <p:spPr>
          <a:xfrm>
            <a:off x="5102780" y="977977"/>
            <a:ext cx="6689725" cy="2839421"/>
          </a:xfrm>
          <a:prstGeom prst="rect">
            <a:avLst/>
          </a:prstGeom>
        </p:spPr>
        <p:txBody>
          <a:bodyPr spcFirstLastPara="1" vert="horz" wrap="square" lIns="121900" tIns="121900" rIns="121900" bIns="121900" rtlCol="0" anchor="t" anchorCtr="0">
            <a:normAutofit/>
          </a:bodyPr>
          <a:lstStyle/>
          <a:p>
            <a:pPr>
              <a:spcBef>
                <a:spcPts val="0"/>
              </a:spcBef>
            </a:pPr>
            <a:r>
              <a:rPr lang="en-GB" dirty="0"/>
              <a:t>Why YouTube is widely used rather than  Dailymotion?</a:t>
            </a:r>
            <a:endParaRPr dirty="0"/>
          </a:p>
          <a:p>
            <a:pPr>
              <a:spcBef>
                <a:spcPts val="0"/>
              </a:spcBef>
            </a:pPr>
            <a:endParaRPr dirty="0"/>
          </a:p>
        </p:txBody>
      </p:sp>
      <p:sp>
        <p:nvSpPr>
          <p:cNvPr id="135" name="Google Shape;135;p13"/>
          <p:cNvSpPr txBox="1">
            <a:spLocks noGrp="1"/>
          </p:cNvSpPr>
          <p:nvPr>
            <p:ph type="subTitle" idx="4294967295"/>
          </p:nvPr>
        </p:nvSpPr>
        <p:spPr>
          <a:xfrm>
            <a:off x="7564438" y="5233988"/>
            <a:ext cx="4627562" cy="1223962"/>
          </a:xfrm>
          <a:prstGeom prst="rect">
            <a:avLst/>
          </a:prstGeom>
        </p:spPr>
        <p:txBody>
          <a:bodyPr spcFirstLastPara="1" vert="horz" wrap="square" lIns="121900" tIns="121900" rIns="121900" bIns="121900" rtlCol="0" anchor="t" anchorCtr="0">
            <a:normAutofit/>
          </a:bodyPr>
          <a:lstStyle/>
          <a:p>
            <a:pPr>
              <a:spcBef>
                <a:spcPts val="0"/>
              </a:spcBef>
              <a:spcAft>
                <a:spcPts val="0"/>
              </a:spcAft>
            </a:pPr>
            <a:r>
              <a:rPr lang="en-GB" dirty="0"/>
              <a:t>By:</a:t>
            </a:r>
          </a:p>
          <a:p>
            <a:pPr marL="800100" lvl="2" indent="0">
              <a:spcBef>
                <a:spcPts val="0"/>
              </a:spcBef>
              <a:spcAft>
                <a:spcPts val="0"/>
              </a:spcAft>
              <a:buNone/>
            </a:pPr>
            <a:r>
              <a:rPr lang="en-GB" sz="2000" dirty="0" err="1"/>
              <a:t>Shlaghana</a:t>
            </a:r>
            <a:r>
              <a:rPr lang="en-GB" sz="2000" dirty="0"/>
              <a:t> J S</a:t>
            </a:r>
          </a:p>
          <a:p>
            <a:pPr marL="800100" lvl="2" indent="0">
              <a:spcBef>
                <a:spcPts val="0"/>
              </a:spcBef>
              <a:spcAft>
                <a:spcPts val="0"/>
              </a:spcAft>
              <a:buNone/>
            </a:pPr>
            <a:r>
              <a:rPr lang="en-GB" sz="2000" dirty="0"/>
              <a:t>20181CSE0670</a:t>
            </a:r>
          </a:p>
        </p:txBody>
      </p:sp>
      <p:pic>
        <p:nvPicPr>
          <p:cNvPr id="136" name="Google Shape;136;p13"/>
          <p:cNvPicPr preferRelativeResize="0"/>
          <p:nvPr/>
        </p:nvPicPr>
        <p:blipFill>
          <a:blip r:embed="rId3">
            <a:alphaModFix/>
          </a:blip>
          <a:stretch>
            <a:fillRect/>
          </a:stretch>
        </p:blipFill>
        <p:spPr>
          <a:xfrm>
            <a:off x="203200" y="4233400"/>
            <a:ext cx="4340235" cy="2421400"/>
          </a:xfrm>
          <a:prstGeom prst="rect">
            <a:avLst/>
          </a:prstGeom>
          <a:noFill/>
          <a:ln>
            <a:noFill/>
          </a:ln>
        </p:spPr>
      </p:pic>
      <p:pic>
        <p:nvPicPr>
          <p:cNvPr id="8" name="Picture 7">
            <a:extLst>
              <a:ext uri="{FF2B5EF4-FFF2-40B4-BE49-F238E27FC236}">
                <a16:creationId xmlns:a16="http://schemas.microsoft.com/office/drawing/2014/main" id="{289A82E6-B357-41C9-BAAD-ECE50B6B3C12}"/>
              </a:ext>
            </a:extLst>
          </p:cNvPr>
          <p:cNvPicPr>
            <a:picLocks noChangeAspect="1"/>
          </p:cNvPicPr>
          <p:nvPr/>
        </p:nvPicPr>
        <p:blipFill>
          <a:blip r:embed="rId4"/>
          <a:stretch>
            <a:fillRect/>
          </a:stretch>
        </p:blipFill>
        <p:spPr>
          <a:xfrm>
            <a:off x="0" y="0"/>
            <a:ext cx="4340235" cy="350550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body" idx="1"/>
          </p:nvPr>
        </p:nvSpPr>
        <p:spPr>
          <a:xfrm>
            <a:off x="1730000" y="471500"/>
            <a:ext cx="9385200" cy="58580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GB" sz="2800">
                <a:latin typeface="Arial"/>
                <a:ea typeface="Arial"/>
                <a:cs typeface="Arial"/>
                <a:sym typeface="Arial"/>
              </a:rPr>
              <a:t>There are few </a:t>
            </a:r>
            <a:r>
              <a:rPr lang="en-GB" sz="2800" b="1">
                <a:latin typeface="Arial"/>
                <a:ea typeface="Arial"/>
                <a:cs typeface="Arial"/>
                <a:sym typeface="Arial"/>
              </a:rPr>
              <a:t>disadvantages</a:t>
            </a:r>
            <a:r>
              <a:rPr lang="en-GB" sz="2800">
                <a:latin typeface="Arial"/>
                <a:ea typeface="Arial"/>
                <a:cs typeface="Arial"/>
                <a:sym typeface="Arial"/>
              </a:rPr>
              <a:t> to using </a:t>
            </a:r>
            <a:r>
              <a:rPr lang="en-GB" sz="2800" b="1">
                <a:latin typeface="Arial"/>
                <a:ea typeface="Arial"/>
                <a:cs typeface="Arial"/>
                <a:sym typeface="Arial"/>
              </a:rPr>
              <a:t>Dailymotion</a:t>
            </a:r>
            <a:r>
              <a:rPr lang="en-GB" sz="2800">
                <a:latin typeface="Arial"/>
                <a:ea typeface="Arial"/>
                <a:cs typeface="Arial"/>
                <a:sym typeface="Arial"/>
              </a:rPr>
              <a:t> except that it has a smaller reach than YouTube. Also, there are small technical issues with the site like unresponsive pages, broken links (videos that are removed but still show in search results), and constantly having to login.</a:t>
            </a:r>
            <a:endParaRPr sz="2933"/>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730000" y="525000"/>
            <a:ext cx="9385200" cy="1218800"/>
          </a:xfrm>
          <a:prstGeom prst="rect">
            <a:avLst/>
          </a:prstGeom>
        </p:spPr>
        <p:txBody>
          <a:bodyPr spcFirstLastPara="1" vert="horz" wrap="square" lIns="121900" tIns="121900" rIns="121900" bIns="121900" rtlCol="0" anchor="t" anchorCtr="0">
            <a:normAutofit/>
          </a:bodyPr>
          <a:lstStyle/>
          <a:p>
            <a:pPr marL="609585" indent="-507987">
              <a:buAutoNum type="arabicParenR"/>
            </a:pPr>
            <a:r>
              <a:rPr lang="en-GB"/>
              <a:t>3D  capable</a:t>
            </a:r>
            <a:endParaRPr/>
          </a:p>
        </p:txBody>
      </p:sp>
      <p:sp>
        <p:nvSpPr>
          <p:cNvPr id="147" name="Google Shape;147;p15"/>
          <p:cNvSpPr txBox="1">
            <a:spLocks noGrp="1"/>
          </p:cNvSpPr>
          <p:nvPr>
            <p:ph type="body" idx="1"/>
          </p:nvPr>
        </p:nvSpPr>
        <p:spPr>
          <a:xfrm>
            <a:off x="400067" y="2090067"/>
            <a:ext cx="10715200" cy="3881600"/>
          </a:xfrm>
          <a:prstGeom prst="rect">
            <a:avLst/>
          </a:prstGeom>
        </p:spPr>
        <p:txBody>
          <a:bodyPr spcFirstLastPara="1" vert="horz" wrap="square" lIns="121900" tIns="121900" rIns="121900" bIns="121900" rtlCol="0" anchor="t" anchorCtr="0">
            <a:normAutofit/>
          </a:bodyPr>
          <a:lstStyle/>
          <a:p>
            <a:pPr marL="0" indent="0">
              <a:buNone/>
            </a:pPr>
            <a:endParaRPr dirty="0">
              <a:solidFill>
                <a:schemeClr val="dk1"/>
              </a:solidFill>
              <a:highlight>
                <a:srgbClr val="FFFF00"/>
              </a:highlight>
            </a:endParaRPr>
          </a:p>
          <a:p>
            <a:pPr marL="0" indent="0">
              <a:spcBef>
                <a:spcPts val="1600"/>
              </a:spcBef>
              <a:buNone/>
            </a:pPr>
            <a:endParaRPr dirty="0"/>
          </a:p>
          <a:p>
            <a:pPr marL="0" indent="0">
              <a:spcBef>
                <a:spcPts val="1600"/>
              </a:spcBef>
              <a:buNone/>
            </a:pPr>
            <a:endParaRPr dirty="0"/>
          </a:p>
          <a:p>
            <a:pPr marL="0" indent="0">
              <a:spcBef>
                <a:spcPts val="1600"/>
              </a:spcBef>
              <a:buNone/>
            </a:pPr>
            <a:endParaRPr dirty="0"/>
          </a:p>
          <a:p>
            <a:pPr marL="0" indent="0">
              <a:spcBef>
                <a:spcPts val="1600"/>
              </a:spcBef>
              <a:buNone/>
            </a:pPr>
            <a:r>
              <a:rPr lang="en-GB" dirty="0"/>
              <a:t>                                         </a:t>
            </a:r>
            <a:endParaRPr dirty="0"/>
          </a:p>
          <a:p>
            <a:pPr marL="0" indent="0">
              <a:spcBef>
                <a:spcPts val="1600"/>
              </a:spcBef>
              <a:spcAft>
                <a:spcPts val="1600"/>
              </a:spcAft>
              <a:buNone/>
            </a:pPr>
            <a:r>
              <a:rPr lang="en-GB" dirty="0"/>
              <a:t>                                </a:t>
            </a:r>
            <a:r>
              <a:rPr lang="en-GB" dirty="0">
                <a:solidFill>
                  <a:schemeClr val="dk1"/>
                </a:solidFill>
              </a:rPr>
              <a:t>                </a:t>
            </a:r>
            <a:r>
              <a:rPr lang="en-GB" dirty="0">
                <a:solidFill>
                  <a:schemeClr val="dk1"/>
                </a:solidFill>
                <a:highlight>
                  <a:srgbClr val="FFFF00"/>
                </a:highlight>
              </a:rPr>
              <a:t> </a:t>
            </a:r>
            <a:r>
              <a:rPr lang="en-GB" dirty="0" err="1">
                <a:solidFill>
                  <a:schemeClr val="dk1"/>
                </a:solidFill>
                <a:highlight>
                  <a:srgbClr val="FFFF00"/>
                </a:highlight>
              </a:rPr>
              <a:t>Youtube</a:t>
            </a:r>
            <a:r>
              <a:rPr lang="en-GB" dirty="0">
                <a:solidFill>
                  <a:schemeClr val="dk1"/>
                </a:solidFill>
                <a:highlight>
                  <a:srgbClr val="FFFF00"/>
                </a:highlight>
              </a:rPr>
              <a:t>  </a:t>
            </a:r>
            <a:r>
              <a:rPr lang="en-GB" dirty="0"/>
              <a:t>   </a:t>
            </a:r>
            <a:endParaRPr dirty="0"/>
          </a:p>
        </p:txBody>
      </p:sp>
      <p:pic>
        <p:nvPicPr>
          <p:cNvPr id="148" name="Google Shape;148;p15"/>
          <p:cNvPicPr preferRelativeResize="0"/>
          <p:nvPr/>
        </p:nvPicPr>
        <p:blipFill>
          <a:blip r:embed="rId3">
            <a:alphaModFix/>
          </a:blip>
          <a:stretch>
            <a:fillRect/>
          </a:stretch>
        </p:blipFill>
        <p:spPr>
          <a:xfrm>
            <a:off x="6267435" y="3723202"/>
            <a:ext cx="4718032" cy="2162767"/>
          </a:xfrm>
          <a:prstGeom prst="rect">
            <a:avLst/>
          </a:prstGeom>
          <a:noFill/>
          <a:ln>
            <a:noFill/>
          </a:ln>
        </p:spPr>
      </p:pic>
      <p:pic>
        <p:nvPicPr>
          <p:cNvPr id="149" name="Google Shape;149;p15"/>
          <p:cNvPicPr preferRelativeResize="0"/>
          <p:nvPr/>
        </p:nvPicPr>
        <p:blipFill>
          <a:blip r:embed="rId4">
            <a:alphaModFix/>
          </a:blip>
          <a:stretch>
            <a:fillRect/>
          </a:stretch>
        </p:blipFill>
        <p:spPr>
          <a:xfrm>
            <a:off x="557200" y="2224785"/>
            <a:ext cx="5600600" cy="2865633"/>
          </a:xfrm>
          <a:prstGeom prst="rect">
            <a:avLst/>
          </a:prstGeom>
          <a:noFill/>
          <a:ln>
            <a:noFill/>
          </a:ln>
        </p:spPr>
      </p:pic>
      <p:sp>
        <p:nvSpPr>
          <p:cNvPr id="150" name="Google Shape;150;p15"/>
          <p:cNvSpPr txBox="1"/>
          <p:nvPr/>
        </p:nvSpPr>
        <p:spPr>
          <a:xfrm>
            <a:off x="2038000" y="5369933"/>
            <a:ext cx="2895200" cy="615513"/>
          </a:xfrm>
          <a:prstGeom prst="rect">
            <a:avLst/>
          </a:prstGeom>
          <a:noFill/>
          <a:ln>
            <a:noFill/>
          </a:ln>
        </p:spPr>
        <p:txBody>
          <a:bodyPr spcFirstLastPara="1" wrap="square" lIns="121900" tIns="121900" rIns="121900" bIns="121900" anchor="t" anchorCtr="0">
            <a:spAutoFit/>
          </a:bodyPr>
          <a:lstStyle/>
          <a:p>
            <a:r>
              <a:rPr lang="en-GB" sz="2400" dirty="0">
                <a:latin typeface="Lato"/>
                <a:ea typeface="Lato"/>
                <a:cs typeface="Lato"/>
                <a:sym typeface="Lato"/>
              </a:rPr>
              <a:t>         </a:t>
            </a:r>
            <a:r>
              <a:rPr lang="en-GB" sz="2400" dirty="0">
                <a:solidFill>
                  <a:schemeClr val="bg1"/>
                </a:solidFill>
                <a:highlight>
                  <a:srgbClr val="FFFF00"/>
                </a:highlight>
                <a:latin typeface="Lato"/>
                <a:ea typeface="Lato"/>
                <a:cs typeface="Lato"/>
                <a:sym typeface="Lato"/>
              </a:rPr>
              <a:t>YouTube</a:t>
            </a:r>
            <a:endParaRPr sz="2400" dirty="0">
              <a:solidFill>
                <a:schemeClr val="bg1"/>
              </a:solidFill>
              <a:highlight>
                <a:srgbClr val="FFFF00"/>
              </a:highlight>
              <a:latin typeface="Lato"/>
              <a:ea typeface="Lato"/>
              <a:cs typeface="Lato"/>
              <a:sym typeface="Lato"/>
            </a:endParaRPr>
          </a:p>
        </p:txBody>
      </p:sp>
      <p:sp>
        <p:nvSpPr>
          <p:cNvPr id="151" name="Google Shape;151;p15"/>
          <p:cNvSpPr txBox="1"/>
          <p:nvPr/>
        </p:nvSpPr>
        <p:spPr>
          <a:xfrm>
            <a:off x="7310900" y="2604101"/>
            <a:ext cx="1973200" cy="984845"/>
          </a:xfrm>
          <a:prstGeom prst="rect">
            <a:avLst/>
          </a:prstGeom>
          <a:noFill/>
          <a:ln>
            <a:noFill/>
          </a:ln>
        </p:spPr>
        <p:txBody>
          <a:bodyPr spcFirstLastPara="1" wrap="square" lIns="121900" tIns="121900" rIns="121900" bIns="121900" anchor="t" anchorCtr="0">
            <a:spAutoFit/>
          </a:bodyPr>
          <a:lstStyle/>
          <a:p>
            <a:r>
              <a:rPr lang="en-GB" sz="2400" dirty="0">
                <a:latin typeface="Lato"/>
                <a:ea typeface="Lato"/>
                <a:cs typeface="Lato"/>
                <a:sym typeface="Lato"/>
              </a:rPr>
              <a:t>       </a:t>
            </a:r>
            <a:r>
              <a:rPr lang="en-GB" sz="2400" dirty="0">
                <a:solidFill>
                  <a:schemeClr val="bg1"/>
                </a:solidFill>
                <a:highlight>
                  <a:srgbClr val="FFFF00"/>
                </a:highlight>
                <a:latin typeface="Lato"/>
                <a:ea typeface="Lato"/>
                <a:cs typeface="Lato"/>
                <a:sym typeface="Lato"/>
              </a:rPr>
              <a:t>Dailymotion</a:t>
            </a:r>
            <a:endParaRPr sz="2400" dirty="0">
              <a:solidFill>
                <a:schemeClr val="bg1"/>
              </a:solidFill>
              <a:highlight>
                <a:srgbClr val="FFFF00"/>
              </a:highlight>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6"/>
          <p:cNvSpPr txBox="1">
            <a:spLocks noGrp="1"/>
          </p:cNvSpPr>
          <p:nvPr>
            <p:ph type="title"/>
          </p:nvPr>
        </p:nvSpPr>
        <p:spPr>
          <a:xfrm>
            <a:off x="1730000" y="525000"/>
            <a:ext cx="9385200" cy="1218800"/>
          </a:xfrm>
          <a:prstGeom prst="rect">
            <a:avLst/>
          </a:prstGeom>
        </p:spPr>
        <p:txBody>
          <a:bodyPr spcFirstLastPara="1" vert="horz" wrap="square" lIns="121900" tIns="121900" rIns="121900" bIns="121900" rtlCol="0" anchor="t" anchorCtr="0">
            <a:normAutofit/>
          </a:bodyPr>
          <a:lstStyle/>
          <a:p>
            <a:r>
              <a:rPr lang="en-GB"/>
              <a:t>2) Video length</a:t>
            </a:r>
            <a:endParaRPr/>
          </a:p>
        </p:txBody>
      </p:sp>
      <p:sp>
        <p:nvSpPr>
          <p:cNvPr id="157" name="Google Shape;157;p16"/>
          <p:cNvSpPr txBox="1">
            <a:spLocks noGrp="1"/>
          </p:cNvSpPr>
          <p:nvPr>
            <p:ph type="body" idx="1"/>
          </p:nvPr>
        </p:nvSpPr>
        <p:spPr>
          <a:xfrm>
            <a:off x="457200" y="2090067"/>
            <a:ext cx="10658000" cy="38816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GB"/>
              <a:t>												</a:t>
            </a:r>
            <a:endParaRPr>
              <a:solidFill>
                <a:schemeClr val="dk1"/>
              </a:solidFill>
              <a:highlight>
                <a:srgbClr val="FFFF00"/>
              </a:highlight>
            </a:endParaRPr>
          </a:p>
        </p:txBody>
      </p:sp>
      <p:pic>
        <p:nvPicPr>
          <p:cNvPr id="158" name="Google Shape;158;p16"/>
          <p:cNvPicPr preferRelativeResize="0"/>
          <p:nvPr/>
        </p:nvPicPr>
        <p:blipFill>
          <a:blip r:embed="rId3">
            <a:alphaModFix/>
          </a:blip>
          <a:stretch>
            <a:fillRect/>
          </a:stretch>
        </p:blipFill>
        <p:spPr>
          <a:xfrm>
            <a:off x="5812933" y="3083528"/>
            <a:ext cx="5302267" cy="2888133"/>
          </a:xfrm>
          <a:prstGeom prst="rect">
            <a:avLst/>
          </a:prstGeom>
          <a:noFill/>
          <a:ln>
            <a:noFill/>
          </a:ln>
        </p:spPr>
      </p:pic>
      <p:sp>
        <p:nvSpPr>
          <p:cNvPr id="160" name="Google Shape;160;p16"/>
          <p:cNvSpPr txBox="1"/>
          <p:nvPr/>
        </p:nvSpPr>
        <p:spPr>
          <a:xfrm>
            <a:off x="1943100" y="5586401"/>
            <a:ext cx="2371600" cy="615513"/>
          </a:xfrm>
          <a:prstGeom prst="rect">
            <a:avLst/>
          </a:prstGeom>
          <a:noFill/>
          <a:ln>
            <a:noFill/>
          </a:ln>
        </p:spPr>
        <p:txBody>
          <a:bodyPr spcFirstLastPara="1" wrap="square" lIns="121900" tIns="121900" rIns="121900" bIns="121900" anchor="t" anchorCtr="0">
            <a:spAutoFit/>
          </a:bodyPr>
          <a:lstStyle/>
          <a:p>
            <a:r>
              <a:rPr lang="en-GB" sz="2400" dirty="0">
                <a:solidFill>
                  <a:schemeClr val="bg1"/>
                </a:solidFill>
                <a:latin typeface="Lato"/>
                <a:ea typeface="Lato"/>
                <a:cs typeface="Lato"/>
                <a:sym typeface="Lato"/>
              </a:rPr>
              <a:t>         </a:t>
            </a:r>
            <a:r>
              <a:rPr lang="en-GB" sz="2400" dirty="0">
                <a:solidFill>
                  <a:schemeClr val="bg1"/>
                </a:solidFill>
                <a:highlight>
                  <a:srgbClr val="FFFF00"/>
                </a:highlight>
                <a:latin typeface="Lato"/>
                <a:ea typeface="Lato"/>
                <a:cs typeface="Lato"/>
                <a:sym typeface="Lato"/>
              </a:rPr>
              <a:t> YouTube</a:t>
            </a:r>
            <a:endParaRPr sz="2400" dirty="0">
              <a:solidFill>
                <a:schemeClr val="bg1"/>
              </a:solidFill>
              <a:highlight>
                <a:srgbClr val="FFFF00"/>
              </a:highlight>
              <a:latin typeface="Lato"/>
              <a:ea typeface="Lato"/>
              <a:cs typeface="Lato"/>
              <a:sym typeface="Lato"/>
            </a:endParaRPr>
          </a:p>
        </p:txBody>
      </p:sp>
      <p:sp>
        <p:nvSpPr>
          <p:cNvPr id="161" name="Google Shape;161;p16"/>
          <p:cNvSpPr txBox="1"/>
          <p:nvPr/>
        </p:nvSpPr>
        <p:spPr>
          <a:xfrm>
            <a:off x="7634367" y="2183568"/>
            <a:ext cx="2296800" cy="615513"/>
          </a:xfrm>
          <a:prstGeom prst="rect">
            <a:avLst/>
          </a:prstGeom>
          <a:noFill/>
          <a:ln>
            <a:noFill/>
          </a:ln>
        </p:spPr>
        <p:txBody>
          <a:bodyPr spcFirstLastPara="1" wrap="square" lIns="121900" tIns="121900" rIns="121900" bIns="121900" anchor="t" anchorCtr="0">
            <a:spAutoFit/>
          </a:bodyPr>
          <a:lstStyle/>
          <a:p>
            <a:r>
              <a:rPr lang="en-GB" sz="2400" dirty="0">
                <a:solidFill>
                  <a:schemeClr val="bg1"/>
                </a:solidFill>
                <a:highlight>
                  <a:srgbClr val="FFFF00"/>
                </a:highlight>
                <a:latin typeface="Lato"/>
                <a:ea typeface="Lato"/>
                <a:cs typeface="Lato"/>
                <a:sym typeface="Lato"/>
              </a:rPr>
              <a:t>Dailymotion</a:t>
            </a:r>
            <a:endParaRPr sz="2400" dirty="0">
              <a:solidFill>
                <a:schemeClr val="bg1"/>
              </a:solidFill>
              <a:highlight>
                <a:srgbClr val="FFFF00"/>
              </a:highlight>
              <a:latin typeface="Lato"/>
              <a:ea typeface="Lato"/>
              <a:cs typeface="Lato"/>
              <a:sym typeface="Lato"/>
            </a:endParaRPr>
          </a:p>
        </p:txBody>
      </p:sp>
      <p:sp>
        <p:nvSpPr>
          <p:cNvPr id="3" name="AutoShape 4">
            <a:extLst>
              <a:ext uri="{FF2B5EF4-FFF2-40B4-BE49-F238E27FC236}">
                <a16:creationId xmlns:a16="http://schemas.microsoft.com/office/drawing/2014/main" id="{6E9BABFA-EF3E-49B9-B175-E1C96E220AC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2DCB56F7-1B02-4E09-B6D5-12B1DCB1E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36" y="1988598"/>
            <a:ext cx="5356456" cy="325153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7E97D-F223-47D0-86B5-B3D92FE93F1A}"/>
              </a:ext>
            </a:extLst>
          </p:cNvPr>
          <p:cNvSpPr>
            <a:spLocks noGrp="1"/>
          </p:cNvSpPr>
          <p:nvPr>
            <p:ph type="title"/>
          </p:nvPr>
        </p:nvSpPr>
        <p:spPr/>
        <p:txBody>
          <a:bodyPr/>
          <a:lstStyle/>
          <a:p>
            <a:pPr algn="ctr"/>
            <a:r>
              <a:rPr lang="en-US" sz="4000" dirty="0">
                <a:solidFill>
                  <a:schemeClr val="bg1"/>
                </a:solidFill>
              </a:rPr>
              <a:t>Organizing the display.</a:t>
            </a:r>
            <a:endParaRPr lang="en-IN" dirty="0">
              <a:solidFill>
                <a:schemeClr val="bg1"/>
              </a:solidFill>
            </a:endParaRPr>
          </a:p>
        </p:txBody>
      </p:sp>
      <p:pic>
        <p:nvPicPr>
          <p:cNvPr id="2050" name="Picture 2" descr="YouTube Advertising - PurpleClick Media Sdn Bhd">
            <a:extLst>
              <a:ext uri="{FF2B5EF4-FFF2-40B4-BE49-F238E27FC236}">
                <a16:creationId xmlns:a16="http://schemas.microsoft.com/office/drawing/2014/main" id="{58CFA500-0517-40AB-AC06-305538B73B22}"/>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5539" y="2263806"/>
            <a:ext cx="5172904" cy="31759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8B4F29B-F7DF-4851-AA79-8B9843CFF910}"/>
              </a:ext>
            </a:extLst>
          </p:cNvPr>
          <p:cNvSpPr txBox="1"/>
          <p:nvPr/>
        </p:nvSpPr>
        <p:spPr>
          <a:xfrm>
            <a:off x="455539" y="5726097"/>
            <a:ext cx="5048616" cy="923330"/>
          </a:xfrm>
          <a:prstGeom prst="rect">
            <a:avLst/>
          </a:prstGeom>
          <a:noFill/>
        </p:spPr>
        <p:txBody>
          <a:bodyPr wrap="square" rtlCol="0">
            <a:spAutoFit/>
          </a:bodyPr>
          <a:lstStyle/>
          <a:p>
            <a:pPr marL="342900" indent="-342900" algn="ctr">
              <a:buAutoNum type="alphaUcPeriod"/>
            </a:pPr>
            <a:r>
              <a:rPr lang="en-US" dirty="0"/>
              <a:t>The display overlay structure of YouTube.</a:t>
            </a:r>
          </a:p>
          <a:p>
            <a:pPr algn="ctr"/>
            <a:r>
              <a:rPr lang="en-US" u="sng" dirty="0"/>
              <a:t>Observation</a:t>
            </a:r>
            <a:r>
              <a:rPr lang="en-US" dirty="0"/>
              <a:t> : Positioning of the various components of the web-page.</a:t>
            </a:r>
            <a:endParaRPr lang="en-IN" dirty="0"/>
          </a:p>
        </p:txBody>
      </p:sp>
      <p:pic>
        <p:nvPicPr>
          <p:cNvPr id="14" name="Content Placeholder 13">
            <a:extLst>
              <a:ext uri="{FF2B5EF4-FFF2-40B4-BE49-F238E27FC236}">
                <a16:creationId xmlns:a16="http://schemas.microsoft.com/office/drawing/2014/main" id="{37E7C8C4-230C-48B1-828E-BF9B4FAE6CAE}"/>
              </a:ext>
            </a:extLst>
          </p:cNvPr>
          <p:cNvPicPr>
            <a:picLocks noGrp="1" noChangeAspect="1"/>
          </p:cNvPicPr>
          <p:nvPr>
            <p:ph sz="half" idx="2"/>
          </p:nvPr>
        </p:nvPicPr>
        <p:blipFill>
          <a:blip r:embed="rId3"/>
          <a:stretch>
            <a:fillRect/>
          </a:stretch>
        </p:blipFill>
        <p:spPr>
          <a:xfrm>
            <a:off x="6188074" y="2263806"/>
            <a:ext cx="5752391" cy="3175992"/>
          </a:xfrm>
        </p:spPr>
      </p:pic>
      <p:sp>
        <p:nvSpPr>
          <p:cNvPr id="15" name="TextBox 14">
            <a:extLst>
              <a:ext uri="{FF2B5EF4-FFF2-40B4-BE49-F238E27FC236}">
                <a16:creationId xmlns:a16="http://schemas.microsoft.com/office/drawing/2014/main" id="{A1DA7455-E3A6-4E75-A81B-CF1355F6ADF7}"/>
              </a:ext>
            </a:extLst>
          </p:cNvPr>
          <p:cNvSpPr txBox="1"/>
          <p:nvPr/>
        </p:nvSpPr>
        <p:spPr>
          <a:xfrm>
            <a:off x="6095999" y="5726097"/>
            <a:ext cx="5752391" cy="923330"/>
          </a:xfrm>
          <a:prstGeom prst="rect">
            <a:avLst/>
          </a:prstGeom>
          <a:noFill/>
        </p:spPr>
        <p:txBody>
          <a:bodyPr wrap="square" rtlCol="0">
            <a:spAutoFit/>
          </a:bodyPr>
          <a:lstStyle/>
          <a:p>
            <a:pPr algn="ctr"/>
            <a:r>
              <a:rPr lang="en-US" dirty="0"/>
              <a:t>B. The display structure of Daily motion.</a:t>
            </a:r>
          </a:p>
          <a:p>
            <a:pPr algn="ctr"/>
            <a:r>
              <a:rPr lang="en-US" u="sng" dirty="0"/>
              <a:t>Observation</a:t>
            </a:r>
            <a:r>
              <a:rPr lang="en-US" dirty="0"/>
              <a:t> : Restricted ease of access and lower rate of response.</a:t>
            </a:r>
            <a:endParaRPr lang="en-IN" dirty="0"/>
          </a:p>
        </p:txBody>
      </p:sp>
    </p:spTree>
    <p:extLst>
      <p:ext uri="{BB962C8B-B14F-4D97-AF65-F5344CB8AC3E}">
        <p14:creationId xmlns:p14="http://schemas.microsoft.com/office/powerpoint/2010/main" val="26165922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7"/>
          <p:cNvSpPr txBox="1">
            <a:spLocks noGrp="1"/>
          </p:cNvSpPr>
          <p:nvPr>
            <p:ph type="title"/>
          </p:nvPr>
        </p:nvSpPr>
        <p:spPr>
          <a:xfrm>
            <a:off x="1730000" y="525000"/>
            <a:ext cx="9385200" cy="1218800"/>
          </a:xfrm>
          <a:prstGeom prst="rect">
            <a:avLst/>
          </a:prstGeom>
        </p:spPr>
        <p:txBody>
          <a:bodyPr spcFirstLastPara="1" vert="horz" wrap="square" lIns="121900" tIns="121900" rIns="121900" bIns="121900" rtlCol="0" anchor="t" anchorCtr="0">
            <a:normAutofit/>
          </a:bodyPr>
          <a:lstStyle/>
          <a:p>
            <a:r>
              <a:rPr lang="en-GB"/>
              <a:t>3) Adult Videos</a:t>
            </a:r>
            <a:endParaRPr/>
          </a:p>
        </p:txBody>
      </p:sp>
      <p:sp>
        <p:nvSpPr>
          <p:cNvPr id="167" name="Google Shape;167;p17"/>
          <p:cNvSpPr txBox="1">
            <a:spLocks noGrp="1"/>
          </p:cNvSpPr>
          <p:nvPr>
            <p:ph type="body" idx="1"/>
          </p:nvPr>
        </p:nvSpPr>
        <p:spPr>
          <a:xfrm>
            <a:off x="1730000" y="2090067"/>
            <a:ext cx="9385200" cy="38816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GB"/>
              <a:t>                    									     </a:t>
            </a:r>
            <a:endParaRPr>
              <a:solidFill>
                <a:schemeClr val="dk1"/>
              </a:solidFill>
              <a:highlight>
                <a:srgbClr val="FFFF00"/>
              </a:highlight>
            </a:endParaRPr>
          </a:p>
        </p:txBody>
      </p:sp>
      <p:pic>
        <p:nvPicPr>
          <p:cNvPr id="168" name="Google Shape;168;p17"/>
          <p:cNvPicPr preferRelativeResize="0"/>
          <p:nvPr/>
        </p:nvPicPr>
        <p:blipFill>
          <a:blip r:embed="rId3">
            <a:alphaModFix/>
          </a:blip>
          <a:stretch>
            <a:fillRect/>
          </a:stretch>
        </p:blipFill>
        <p:spPr>
          <a:xfrm>
            <a:off x="7356491" y="2957500"/>
            <a:ext cx="3682965" cy="2946400"/>
          </a:xfrm>
          <a:prstGeom prst="rect">
            <a:avLst/>
          </a:prstGeom>
          <a:noFill/>
          <a:ln>
            <a:noFill/>
          </a:ln>
        </p:spPr>
      </p:pic>
      <p:pic>
        <p:nvPicPr>
          <p:cNvPr id="169" name="Google Shape;169;p17"/>
          <p:cNvPicPr preferRelativeResize="0"/>
          <p:nvPr/>
        </p:nvPicPr>
        <p:blipFill>
          <a:blip r:embed="rId4">
            <a:alphaModFix/>
          </a:blip>
          <a:stretch>
            <a:fillRect/>
          </a:stretch>
        </p:blipFill>
        <p:spPr>
          <a:xfrm>
            <a:off x="1730000" y="2090067"/>
            <a:ext cx="3856400" cy="2849567"/>
          </a:xfrm>
          <a:prstGeom prst="rect">
            <a:avLst/>
          </a:prstGeom>
          <a:noFill/>
          <a:ln>
            <a:noFill/>
          </a:ln>
        </p:spPr>
      </p:pic>
      <p:sp>
        <p:nvSpPr>
          <p:cNvPr id="170" name="Google Shape;170;p17"/>
          <p:cNvSpPr txBox="1"/>
          <p:nvPr/>
        </p:nvSpPr>
        <p:spPr>
          <a:xfrm>
            <a:off x="2343167" y="5272101"/>
            <a:ext cx="2586000" cy="615513"/>
          </a:xfrm>
          <a:prstGeom prst="rect">
            <a:avLst/>
          </a:prstGeom>
          <a:noFill/>
          <a:ln>
            <a:noFill/>
          </a:ln>
        </p:spPr>
        <p:txBody>
          <a:bodyPr spcFirstLastPara="1" wrap="square" lIns="121900" tIns="121900" rIns="121900" bIns="121900" anchor="t" anchorCtr="0">
            <a:spAutoFit/>
          </a:bodyPr>
          <a:lstStyle/>
          <a:p>
            <a:r>
              <a:rPr lang="en-GB" sz="2400" dirty="0">
                <a:latin typeface="Lato"/>
                <a:ea typeface="Lato"/>
                <a:cs typeface="Lato"/>
                <a:sym typeface="Lato"/>
              </a:rPr>
              <a:t>              </a:t>
            </a:r>
            <a:r>
              <a:rPr lang="en-GB" sz="2400" dirty="0" err="1">
                <a:solidFill>
                  <a:schemeClr val="bg1"/>
                </a:solidFill>
                <a:highlight>
                  <a:srgbClr val="FFFF00"/>
                </a:highlight>
                <a:latin typeface="Lato"/>
                <a:ea typeface="Lato"/>
                <a:cs typeface="Lato"/>
                <a:sym typeface="Lato"/>
              </a:rPr>
              <a:t>Youtube</a:t>
            </a:r>
            <a:endParaRPr sz="2400" dirty="0">
              <a:solidFill>
                <a:schemeClr val="bg1"/>
              </a:solidFill>
              <a:highlight>
                <a:srgbClr val="FFFF00"/>
              </a:highlight>
              <a:latin typeface="Lato"/>
              <a:ea typeface="Lato"/>
              <a:cs typeface="Lato"/>
              <a:sym typeface="Lato"/>
            </a:endParaRPr>
          </a:p>
        </p:txBody>
      </p:sp>
      <p:sp>
        <p:nvSpPr>
          <p:cNvPr id="171" name="Google Shape;171;p17"/>
          <p:cNvSpPr txBox="1"/>
          <p:nvPr/>
        </p:nvSpPr>
        <p:spPr>
          <a:xfrm>
            <a:off x="8249000" y="2345301"/>
            <a:ext cx="2005600" cy="615513"/>
          </a:xfrm>
          <a:prstGeom prst="rect">
            <a:avLst/>
          </a:prstGeom>
          <a:noFill/>
          <a:ln>
            <a:noFill/>
          </a:ln>
        </p:spPr>
        <p:txBody>
          <a:bodyPr spcFirstLastPara="1" wrap="square" lIns="121900" tIns="121900" rIns="121900" bIns="121900" anchor="t" anchorCtr="0">
            <a:spAutoFit/>
          </a:bodyPr>
          <a:lstStyle/>
          <a:p>
            <a:r>
              <a:rPr lang="en-GB" sz="2400" dirty="0">
                <a:solidFill>
                  <a:schemeClr val="bg1"/>
                </a:solidFill>
                <a:highlight>
                  <a:srgbClr val="FFFF00"/>
                </a:highlight>
                <a:latin typeface="Lato"/>
                <a:ea typeface="Lato"/>
                <a:cs typeface="Lato"/>
                <a:sym typeface="Lato"/>
              </a:rPr>
              <a:t>Dailymotion</a:t>
            </a:r>
            <a:endParaRPr sz="2400" dirty="0">
              <a:solidFill>
                <a:schemeClr val="bg1"/>
              </a:solidFill>
              <a:highlight>
                <a:srgbClr val="FFFF00"/>
              </a:highlight>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title"/>
          </p:nvPr>
        </p:nvSpPr>
        <p:spPr>
          <a:xfrm>
            <a:off x="1730000" y="525000"/>
            <a:ext cx="9385200" cy="1218800"/>
          </a:xfrm>
          <a:prstGeom prst="rect">
            <a:avLst/>
          </a:prstGeom>
        </p:spPr>
        <p:txBody>
          <a:bodyPr spcFirstLastPara="1" vert="horz" wrap="square" lIns="121900" tIns="121900" rIns="121900" bIns="121900" rtlCol="0" anchor="t" anchorCtr="0">
            <a:normAutofit/>
          </a:bodyPr>
          <a:lstStyle/>
          <a:p>
            <a:r>
              <a:rPr lang="en-GB"/>
              <a:t>4)Video library</a:t>
            </a:r>
            <a:endParaRPr/>
          </a:p>
        </p:txBody>
      </p:sp>
      <p:sp>
        <p:nvSpPr>
          <p:cNvPr id="177" name="Google Shape;177;p18"/>
          <p:cNvSpPr txBox="1">
            <a:spLocks noGrp="1"/>
          </p:cNvSpPr>
          <p:nvPr>
            <p:ph type="body" idx="1"/>
          </p:nvPr>
        </p:nvSpPr>
        <p:spPr>
          <a:xfrm>
            <a:off x="571500" y="2090067"/>
            <a:ext cx="10543600" cy="38816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78" name="Google Shape;178;p18"/>
          <p:cNvPicPr preferRelativeResize="0"/>
          <p:nvPr/>
        </p:nvPicPr>
        <p:blipFill>
          <a:blip r:embed="rId3">
            <a:alphaModFix/>
          </a:blip>
          <a:stretch>
            <a:fillRect/>
          </a:stretch>
        </p:blipFill>
        <p:spPr>
          <a:xfrm>
            <a:off x="626867" y="2215334"/>
            <a:ext cx="5469132" cy="3076733"/>
          </a:xfrm>
          <a:prstGeom prst="rect">
            <a:avLst/>
          </a:prstGeom>
          <a:noFill/>
          <a:ln>
            <a:noFill/>
          </a:ln>
        </p:spPr>
      </p:pic>
      <p:pic>
        <p:nvPicPr>
          <p:cNvPr id="179" name="Google Shape;179;p18"/>
          <p:cNvPicPr preferRelativeResize="0"/>
          <p:nvPr/>
        </p:nvPicPr>
        <p:blipFill>
          <a:blip r:embed="rId4">
            <a:alphaModFix/>
          </a:blip>
          <a:stretch>
            <a:fillRect/>
          </a:stretch>
        </p:blipFill>
        <p:spPr>
          <a:xfrm>
            <a:off x="7029467" y="3114700"/>
            <a:ext cx="4011965" cy="2777835"/>
          </a:xfrm>
          <a:prstGeom prst="rect">
            <a:avLst/>
          </a:prstGeom>
          <a:noFill/>
          <a:ln>
            <a:noFill/>
          </a:ln>
        </p:spPr>
      </p:pic>
      <p:sp>
        <p:nvSpPr>
          <p:cNvPr id="180" name="Google Shape;180;p18"/>
          <p:cNvSpPr txBox="1"/>
          <p:nvPr/>
        </p:nvSpPr>
        <p:spPr>
          <a:xfrm>
            <a:off x="2671767" y="5386400"/>
            <a:ext cx="2157600" cy="615513"/>
          </a:xfrm>
          <a:prstGeom prst="rect">
            <a:avLst/>
          </a:prstGeom>
          <a:noFill/>
          <a:ln>
            <a:noFill/>
          </a:ln>
        </p:spPr>
        <p:txBody>
          <a:bodyPr spcFirstLastPara="1" wrap="square" lIns="121900" tIns="121900" rIns="121900" bIns="121900" anchor="t" anchorCtr="0">
            <a:spAutoFit/>
          </a:bodyPr>
          <a:lstStyle/>
          <a:p>
            <a:r>
              <a:rPr lang="en-GB" sz="2400" dirty="0">
                <a:latin typeface="Lato"/>
                <a:ea typeface="Lato"/>
                <a:cs typeface="Lato"/>
                <a:sym typeface="Lato"/>
              </a:rPr>
              <a:t> </a:t>
            </a:r>
            <a:r>
              <a:rPr lang="en-GB" sz="2400" dirty="0">
                <a:highlight>
                  <a:srgbClr val="FFFF00"/>
                </a:highlight>
                <a:latin typeface="Lato"/>
                <a:ea typeface="Lato"/>
                <a:cs typeface="Lato"/>
                <a:sym typeface="Lato"/>
              </a:rPr>
              <a:t> </a:t>
            </a:r>
            <a:r>
              <a:rPr lang="en-GB" sz="2400" dirty="0" err="1">
                <a:solidFill>
                  <a:schemeClr val="bg1"/>
                </a:solidFill>
                <a:highlight>
                  <a:srgbClr val="FFFF00"/>
                </a:highlight>
                <a:latin typeface="Lato"/>
                <a:ea typeface="Lato"/>
                <a:cs typeface="Lato"/>
                <a:sym typeface="Lato"/>
              </a:rPr>
              <a:t>Youtube</a:t>
            </a:r>
            <a:endParaRPr sz="2400" dirty="0">
              <a:solidFill>
                <a:schemeClr val="bg1"/>
              </a:solidFill>
              <a:highlight>
                <a:srgbClr val="FFFF00"/>
              </a:highlight>
              <a:latin typeface="Lato"/>
              <a:ea typeface="Lato"/>
              <a:cs typeface="Lato"/>
              <a:sym typeface="Lato"/>
            </a:endParaRPr>
          </a:p>
        </p:txBody>
      </p:sp>
      <p:sp>
        <p:nvSpPr>
          <p:cNvPr id="181" name="Google Shape;181;p18"/>
          <p:cNvSpPr txBox="1"/>
          <p:nvPr/>
        </p:nvSpPr>
        <p:spPr>
          <a:xfrm>
            <a:off x="8629633" y="2361467"/>
            <a:ext cx="2685200" cy="615513"/>
          </a:xfrm>
          <a:prstGeom prst="rect">
            <a:avLst/>
          </a:prstGeom>
          <a:noFill/>
          <a:ln>
            <a:noFill/>
          </a:ln>
        </p:spPr>
        <p:txBody>
          <a:bodyPr spcFirstLastPara="1" wrap="square" lIns="121900" tIns="121900" rIns="121900" bIns="121900" anchor="t" anchorCtr="0">
            <a:spAutoFit/>
          </a:bodyPr>
          <a:lstStyle/>
          <a:p>
            <a:r>
              <a:rPr lang="en-GB" sz="2400" dirty="0">
                <a:solidFill>
                  <a:schemeClr val="bg1"/>
                </a:solidFill>
                <a:highlight>
                  <a:srgbClr val="FFFF00"/>
                </a:highlight>
                <a:latin typeface="Lato"/>
                <a:ea typeface="Lato"/>
                <a:cs typeface="Lato"/>
                <a:sym typeface="Lato"/>
              </a:rPr>
              <a:t>Dailymotion</a:t>
            </a:r>
            <a:endParaRPr sz="2400" dirty="0">
              <a:solidFill>
                <a:schemeClr val="bg1"/>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1730000" y="525000"/>
            <a:ext cx="9385200" cy="1218800"/>
          </a:xfrm>
          <a:prstGeom prst="rect">
            <a:avLst/>
          </a:prstGeom>
        </p:spPr>
        <p:txBody>
          <a:bodyPr spcFirstLastPara="1" vert="horz" wrap="square" lIns="121900" tIns="121900" rIns="121900" bIns="121900" rtlCol="0" anchor="t" anchorCtr="0">
            <a:normAutofit/>
          </a:bodyPr>
          <a:lstStyle/>
          <a:p>
            <a:r>
              <a:rPr lang="en-GB"/>
              <a:t>5) Copyright</a:t>
            </a:r>
            <a:endParaRPr/>
          </a:p>
        </p:txBody>
      </p:sp>
      <p:sp>
        <p:nvSpPr>
          <p:cNvPr id="187" name="Google Shape;187;p19"/>
          <p:cNvSpPr txBox="1">
            <a:spLocks noGrp="1"/>
          </p:cNvSpPr>
          <p:nvPr>
            <p:ph type="body" idx="1"/>
          </p:nvPr>
        </p:nvSpPr>
        <p:spPr>
          <a:xfrm>
            <a:off x="1730000" y="2090067"/>
            <a:ext cx="9385200" cy="38816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88" name="Google Shape;188;p19"/>
          <p:cNvPicPr preferRelativeResize="0"/>
          <p:nvPr/>
        </p:nvPicPr>
        <p:blipFill>
          <a:blip r:embed="rId3">
            <a:alphaModFix/>
          </a:blip>
          <a:stretch>
            <a:fillRect/>
          </a:stretch>
        </p:blipFill>
        <p:spPr>
          <a:xfrm>
            <a:off x="1828801" y="2219865"/>
            <a:ext cx="3901065" cy="2194967"/>
          </a:xfrm>
          <a:prstGeom prst="rect">
            <a:avLst/>
          </a:prstGeom>
          <a:noFill/>
          <a:ln>
            <a:noFill/>
          </a:ln>
        </p:spPr>
      </p:pic>
      <p:pic>
        <p:nvPicPr>
          <p:cNvPr id="189" name="Google Shape;189;p19"/>
          <p:cNvPicPr preferRelativeResize="0"/>
          <p:nvPr/>
        </p:nvPicPr>
        <p:blipFill>
          <a:blip r:embed="rId4">
            <a:alphaModFix/>
          </a:blip>
          <a:stretch>
            <a:fillRect/>
          </a:stretch>
        </p:blipFill>
        <p:spPr>
          <a:xfrm>
            <a:off x="7331262" y="3429001"/>
            <a:ext cx="3569633" cy="2385500"/>
          </a:xfrm>
          <a:prstGeom prst="rect">
            <a:avLst/>
          </a:prstGeom>
          <a:noFill/>
          <a:ln>
            <a:noFill/>
          </a:ln>
        </p:spPr>
      </p:pic>
      <p:sp>
        <p:nvSpPr>
          <p:cNvPr id="190" name="Google Shape;190;p19"/>
          <p:cNvSpPr txBox="1"/>
          <p:nvPr/>
        </p:nvSpPr>
        <p:spPr>
          <a:xfrm>
            <a:off x="2743200" y="4786301"/>
            <a:ext cx="2414800" cy="615513"/>
          </a:xfrm>
          <a:prstGeom prst="rect">
            <a:avLst/>
          </a:prstGeom>
          <a:noFill/>
          <a:ln>
            <a:noFill/>
          </a:ln>
        </p:spPr>
        <p:txBody>
          <a:bodyPr spcFirstLastPara="1" wrap="square" lIns="121900" tIns="121900" rIns="121900" bIns="121900" anchor="t" anchorCtr="0">
            <a:spAutoFit/>
          </a:bodyPr>
          <a:lstStyle/>
          <a:p>
            <a:r>
              <a:rPr lang="en-GB" sz="2400" dirty="0">
                <a:latin typeface="Lato"/>
                <a:ea typeface="Lato"/>
                <a:cs typeface="Lato"/>
                <a:sym typeface="Lato"/>
              </a:rPr>
              <a:t>        </a:t>
            </a:r>
            <a:r>
              <a:rPr lang="en-GB" sz="2400" dirty="0" err="1">
                <a:solidFill>
                  <a:schemeClr val="bg1"/>
                </a:solidFill>
                <a:highlight>
                  <a:srgbClr val="FFFF00"/>
                </a:highlight>
                <a:latin typeface="Lato"/>
                <a:ea typeface="Lato"/>
                <a:cs typeface="Lato"/>
                <a:sym typeface="Lato"/>
              </a:rPr>
              <a:t>Youtube</a:t>
            </a:r>
            <a:endParaRPr sz="2400" dirty="0">
              <a:solidFill>
                <a:schemeClr val="bg1"/>
              </a:solidFill>
              <a:highlight>
                <a:srgbClr val="FFFF00"/>
              </a:highlight>
              <a:latin typeface="Lato"/>
              <a:ea typeface="Lato"/>
              <a:cs typeface="Lato"/>
              <a:sym typeface="Lato"/>
            </a:endParaRPr>
          </a:p>
        </p:txBody>
      </p:sp>
      <p:sp>
        <p:nvSpPr>
          <p:cNvPr id="191" name="Google Shape;191;p19"/>
          <p:cNvSpPr txBox="1"/>
          <p:nvPr/>
        </p:nvSpPr>
        <p:spPr>
          <a:xfrm>
            <a:off x="7915267" y="2428868"/>
            <a:ext cx="2714800" cy="984845"/>
          </a:xfrm>
          <a:prstGeom prst="rect">
            <a:avLst/>
          </a:prstGeom>
          <a:noFill/>
          <a:ln>
            <a:noFill/>
          </a:ln>
        </p:spPr>
        <p:txBody>
          <a:bodyPr spcFirstLastPara="1" wrap="square" lIns="121900" tIns="121900" rIns="121900" bIns="121900" anchor="t" anchorCtr="0">
            <a:spAutoFit/>
          </a:bodyPr>
          <a:lstStyle/>
          <a:p>
            <a:r>
              <a:rPr lang="en-GB" sz="2400" dirty="0">
                <a:latin typeface="Lato"/>
                <a:ea typeface="Lato"/>
                <a:cs typeface="Lato"/>
                <a:sym typeface="Lato"/>
              </a:rPr>
              <a:t>          </a:t>
            </a:r>
            <a:r>
              <a:rPr lang="en-GB" sz="2400" dirty="0">
                <a:solidFill>
                  <a:schemeClr val="bg1"/>
                </a:solidFill>
                <a:highlight>
                  <a:srgbClr val="FFFF00"/>
                </a:highlight>
                <a:latin typeface="Lato"/>
                <a:ea typeface="Lato"/>
                <a:cs typeface="Lato"/>
                <a:sym typeface="Lato"/>
              </a:rPr>
              <a:t>Dailymotion</a:t>
            </a:r>
            <a:endParaRPr sz="2400" dirty="0">
              <a:solidFill>
                <a:schemeClr val="bg1"/>
              </a:solidFill>
              <a:highlight>
                <a:srgbClr val="FFFF00"/>
              </a:highlight>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0"/>
          <p:cNvSpPr txBox="1">
            <a:spLocks noGrp="1"/>
          </p:cNvSpPr>
          <p:nvPr>
            <p:ph type="title"/>
          </p:nvPr>
        </p:nvSpPr>
        <p:spPr>
          <a:xfrm>
            <a:off x="1730000" y="525000"/>
            <a:ext cx="9385200" cy="1218800"/>
          </a:xfrm>
          <a:prstGeom prst="rect">
            <a:avLst/>
          </a:prstGeom>
        </p:spPr>
        <p:txBody>
          <a:bodyPr spcFirstLastPara="1" vert="horz" wrap="square" lIns="121900" tIns="121900" rIns="121900" bIns="121900" rtlCol="0" anchor="t" anchorCtr="0">
            <a:normAutofit/>
          </a:bodyPr>
          <a:lstStyle/>
          <a:p>
            <a:r>
              <a:rPr lang="en-GB"/>
              <a:t>6) Upload limit</a:t>
            </a:r>
            <a:endParaRPr/>
          </a:p>
        </p:txBody>
      </p:sp>
      <p:sp>
        <p:nvSpPr>
          <p:cNvPr id="197" name="Google Shape;197;p20"/>
          <p:cNvSpPr txBox="1">
            <a:spLocks noGrp="1"/>
          </p:cNvSpPr>
          <p:nvPr>
            <p:ph type="body" idx="1"/>
          </p:nvPr>
        </p:nvSpPr>
        <p:spPr>
          <a:xfrm>
            <a:off x="1730000" y="2090067"/>
            <a:ext cx="9385200" cy="38816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98" name="Google Shape;198;p20"/>
          <p:cNvPicPr preferRelativeResize="0"/>
          <p:nvPr/>
        </p:nvPicPr>
        <p:blipFill>
          <a:blip r:embed="rId3">
            <a:alphaModFix/>
          </a:blip>
          <a:stretch>
            <a:fillRect/>
          </a:stretch>
        </p:blipFill>
        <p:spPr>
          <a:xfrm>
            <a:off x="6945268" y="3557567"/>
            <a:ext cx="4089433" cy="2300299"/>
          </a:xfrm>
          <a:prstGeom prst="rect">
            <a:avLst/>
          </a:prstGeom>
          <a:noFill/>
          <a:ln>
            <a:noFill/>
          </a:ln>
        </p:spPr>
      </p:pic>
      <p:pic>
        <p:nvPicPr>
          <p:cNvPr id="199" name="Google Shape;199;p20"/>
          <p:cNvPicPr preferRelativeResize="0"/>
          <p:nvPr/>
        </p:nvPicPr>
        <p:blipFill>
          <a:blip r:embed="rId4">
            <a:alphaModFix/>
          </a:blip>
          <a:stretch>
            <a:fillRect/>
          </a:stretch>
        </p:blipFill>
        <p:spPr>
          <a:xfrm>
            <a:off x="1791032" y="2171700"/>
            <a:ext cx="4224000" cy="2593701"/>
          </a:xfrm>
          <a:prstGeom prst="rect">
            <a:avLst/>
          </a:prstGeom>
          <a:noFill/>
          <a:ln>
            <a:noFill/>
          </a:ln>
        </p:spPr>
      </p:pic>
      <p:sp>
        <p:nvSpPr>
          <p:cNvPr id="200" name="Google Shape;200;p20"/>
          <p:cNvSpPr txBox="1"/>
          <p:nvPr/>
        </p:nvSpPr>
        <p:spPr>
          <a:xfrm>
            <a:off x="2800367" y="5143501"/>
            <a:ext cx="2457600" cy="615513"/>
          </a:xfrm>
          <a:prstGeom prst="rect">
            <a:avLst/>
          </a:prstGeom>
          <a:noFill/>
          <a:ln>
            <a:noFill/>
          </a:ln>
        </p:spPr>
        <p:txBody>
          <a:bodyPr spcFirstLastPara="1" wrap="square" lIns="121900" tIns="121900" rIns="121900" bIns="121900" anchor="t" anchorCtr="0">
            <a:spAutoFit/>
          </a:bodyPr>
          <a:lstStyle/>
          <a:p>
            <a:r>
              <a:rPr lang="en-GB" sz="2400" dirty="0">
                <a:latin typeface="Lato"/>
                <a:ea typeface="Lato"/>
                <a:cs typeface="Lato"/>
                <a:sym typeface="Lato"/>
              </a:rPr>
              <a:t>        </a:t>
            </a:r>
            <a:r>
              <a:rPr lang="en-GB" sz="2400" dirty="0" err="1">
                <a:solidFill>
                  <a:schemeClr val="bg1"/>
                </a:solidFill>
                <a:highlight>
                  <a:srgbClr val="FFFF00"/>
                </a:highlight>
                <a:latin typeface="Lato"/>
                <a:ea typeface="Lato"/>
                <a:cs typeface="Lato"/>
                <a:sym typeface="Lato"/>
              </a:rPr>
              <a:t>Youtube</a:t>
            </a:r>
            <a:endParaRPr sz="2400" dirty="0">
              <a:solidFill>
                <a:schemeClr val="bg1"/>
              </a:solidFill>
              <a:highlight>
                <a:srgbClr val="FFFF00"/>
              </a:highlight>
              <a:latin typeface="Lato"/>
              <a:ea typeface="Lato"/>
              <a:cs typeface="Lato"/>
              <a:sym typeface="Lato"/>
            </a:endParaRPr>
          </a:p>
        </p:txBody>
      </p:sp>
      <p:sp>
        <p:nvSpPr>
          <p:cNvPr id="201" name="Google Shape;201;p20"/>
          <p:cNvSpPr txBox="1"/>
          <p:nvPr/>
        </p:nvSpPr>
        <p:spPr>
          <a:xfrm>
            <a:off x="7901000" y="2700334"/>
            <a:ext cx="2314400" cy="984845"/>
          </a:xfrm>
          <a:prstGeom prst="rect">
            <a:avLst/>
          </a:prstGeom>
          <a:noFill/>
          <a:ln>
            <a:noFill/>
          </a:ln>
        </p:spPr>
        <p:txBody>
          <a:bodyPr spcFirstLastPara="1" wrap="square" lIns="121900" tIns="121900" rIns="121900" bIns="121900" anchor="t" anchorCtr="0">
            <a:spAutoFit/>
          </a:bodyPr>
          <a:lstStyle/>
          <a:p>
            <a:r>
              <a:rPr lang="en-GB" sz="2400" dirty="0">
                <a:latin typeface="Lato"/>
                <a:ea typeface="Lato"/>
                <a:cs typeface="Lato"/>
                <a:sym typeface="Lato"/>
              </a:rPr>
              <a:t>       </a:t>
            </a:r>
            <a:r>
              <a:rPr lang="en-GB" sz="2400" dirty="0">
                <a:solidFill>
                  <a:schemeClr val="bg1"/>
                </a:solidFill>
                <a:highlight>
                  <a:srgbClr val="FFFF00"/>
                </a:highlight>
                <a:latin typeface="Lato"/>
                <a:ea typeface="Lato"/>
                <a:cs typeface="Lato"/>
                <a:sym typeface="Lato"/>
              </a:rPr>
              <a:t>Dailymotion</a:t>
            </a:r>
            <a:endParaRPr sz="2400" dirty="0">
              <a:solidFill>
                <a:schemeClr val="bg1"/>
              </a:solidFill>
              <a:highlight>
                <a:srgbClr val="FFFF00"/>
              </a:highlight>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1"/>
          <p:cNvSpPr txBox="1">
            <a:spLocks noGrp="1"/>
          </p:cNvSpPr>
          <p:nvPr>
            <p:ph type="title"/>
          </p:nvPr>
        </p:nvSpPr>
        <p:spPr>
          <a:xfrm>
            <a:off x="1730000" y="525000"/>
            <a:ext cx="9385200" cy="1218800"/>
          </a:xfrm>
          <a:prstGeom prst="rect">
            <a:avLst/>
          </a:prstGeom>
        </p:spPr>
        <p:txBody>
          <a:bodyPr spcFirstLastPara="1" vert="horz" wrap="square" lIns="121900" tIns="121900" rIns="121900" bIns="121900" rtlCol="0" anchor="t" anchorCtr="0">
            <a:normAutofit/>
          </a:bodyPr>
          <a:lstStyle/>
          <a:p>
            <a:r>
              <a:rPr lang="en-GB"/>
              <a:t>Summary</a:t>
            </a:r>
            <a:endParaRPr/>
          </a:p>
        </p:txBody>
      </p:sp>
      <p:sp>
        <p:nvSpPr>
          <p:cNvPr id="207" name="Google Shape;207;p21"/>
          <p:cNvSpPr txBox="1">
            <a:spLocks noGrp="1"/>
          </p:cNvSpPr>
          <p:nvPr>
            <p:ph type="body" idx="1"/>
          </p:nvPr>
        </p:nvSpPr>
        <p:spPr>
          <a:xfrm>
            <a:off x="942967" y="2090067"/>
            <a:ext cx="10172400" cy="3881600"/>
          </a:xfrm>
          <a:prstGeom prst="rect">
            <a:avLst/>
          </a:prstGeom>
        </p:spPr>
        <p:txBody>
          <a:bodyPr spcFirstLastPara="1" vert="horz" wrap="square" lIns="121900" tIns="121900" rIns="121900" bIns="121900" rtlCol="0" anchor="t" anchorCtr="0">
            <a:normAutofit/>
          </a:bodyPr>
          <a:lstStyle/>
          <a:p>
            <a:pPr marL="0" indent="0">
              <a:buNone/>
            </a:pPr>
            <a:r>
              <a:rPr lang="en-GB"/>
              <a:t> Interaction design Under 4 pillars of design  that is:</a:t>
            </a:r>
            <a:endParaRPr/>
          </a:p>
          <a:p>
            <a:pPr>
              <a:spcBef>
                <a:spcPts val="1600"/>
              </a:spcBef>
              <a:buChar char="❖"/>
            </a:pPr>
            <a:r>
              <a:rPr lang="en-GB"/>
              <a:t>User interface requirements</a:t>
            </a:r>
            <a:endParaRPr/>
          </a:p>
          <a:p>
            <a:pPr>
              <a:buChar char="❖"/>
            </a:pPr>
            <a:r>
              <a:rPr lang="en-GB"/>
              <a:t>Guidelines documents and processes</a:t>
            </a:r>
            <a:endParaRPr/>
          </a:p>
          <a:p>
            <a:pPr>
              <a:buChar char="❖"/>
            </a:pPr>
            <a:r>
              <a:rPr lang="en-GB"/>
              <a:t>User interface software tools</a:t>
            </a:r>
            <a:endParaRPr/>
          </a:p>
          <a:p>
            <a:pPr>
              <a:buChar char="❖"/>
            </a:pPr>
            <a:r>
              <a:rPr lang="en-GB"/>
              <a:t>Expert review and usability testing</a:t>
            </a:r>
            <a:endParaRPr/>
          </a:p>
          <a:p>
            <a:pPr marL="0" indent="0">
              <a:spcBef>
                <a:spcPts val="1600"/>
              </a:spcBef>
              <a:buNone/>
            </a:pPr>
            <a:r>
              <a:rPr lang="en-GB"/>
              <a:t>Why Youtube is widely used rather than Dailymotion</a:t>
            </a:r>
            <a:endParaRPr/>
          </a:p>
          <a:p>
            <a:pPr marL="0" indent="0">
              <a:spcBef>
                <a:spcPts val="1600"/>
              </a:spcBef>
              <a:spcAft>
                <a:spcPts val="1600"/>
              </a:spcAft>
              <a:buNone/>
            </a:pPr>
            <a:endParaRPr/>
          </a:p>
        </p:txBody>
      </p:sp>
      <p:pic>
        <p:nvPicPr>
          <p:cNvPr id="208" name="Google Shape;208;p21"/>
          <p:cNvPicPr preferRelativeResize="0"/>
          <p:nvPr/>
        </p:nvPicPr>
        <p:blipFill>
          <a:blip r:embed="rId3">
            <a:alphaModFix/>
          </a:blip>
          <a:stretch>
            <a:fillRect/>
          </a:stretch>
        </p:blipFill>
        <p:spPr>
          <a:xfrm>
            <a:off x="7259934" y="2828934"/>
            <a:ext cx="4802567" cy="375603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0E5E-76B6-4383-A4C1-AB1E9A8E8D93}"/>
              </a:ext>
            </a:extLst>
          </p:cNvPr>
          <p:cNvSpPr>
            <a:spLocks noGrp="1"/>
          </p:cNvSpPr>
          <p:nvPr>
            <p:ph type="title"/>
          </p:nvPr>
        </p:nvSpPr>
        <p:spPr>
          <a:xfrm>
            <a:off x="1827654" y="1581443"/>
            <a:ext cx="9385200" cy="2049524"/>
          </a:xfrm>
        </p:spPr>
        <p:txBody>
          <a:bodyPr>
            <a:normAutofit/>
          </a:bodyPr>
          <a:lstStyle/>
          <a:p>
            <a:pPr algn="ctr"/>
            <a:br>
              <a:rPr lang="en-US" sz="4000" dirty="0"/>
            </a:br>
            <a:r>
              <a:rPr lang="en-US" sz="4000" dirty="0"/>
              <a:t>Thank You for your patient listening!!</a:t>
            </a:r>
            <a:endParaRPr lang="en-IN" sz="4000" dirty="0"/>
          </a:p>
        </p:txBody>
      </p:sp>
      <p:sp>
        <p:nvSpPr>
          <p:cNvPr id="4" name="TextBox 3">
            <a:extLst>
              <a:ext uri="{FF2B5EF4-FFF2-40B4-BE49-F238E27FC236}">
                <a16:creationId xmlns:a16="http://schemas.microsoft.com/office/drawing/2014/main" id="{79F97AF8-3A4F-4D38-AB84-B638B5510228}"/>
              </a:ext>
            </a:extLst>
          </p:cNvPr>
          <p:cNvSpPr txBox="1"/>
          <p:nvPr/>
        </p:nvSpPr>
        <p:spPr>
          <a:xfrm>
            <a:off x="7013359" y="3429000"/>
            <a:ext cx="4705165" cy="2308324"/>
          </a:xfrm>
          <a:prstGeom prst="rect">
            <a:avLst/>
          </a:prstGeom>
          <a:noFill/>
        </p:spPr>
        <p:txBody>
          <a:bodyPr wrap="square" rtlCol="0">
            <a:spAutoFit/>
          </a:bodyPr>
          <a:lstStyle/>
          <a:p>
            <a:pPr algn="ctr"/>
            <a:r>
              <a:rPr lang="en-US" dirty="0"/>
              <a:t>A presentation by Group – 2</a:t>
            </a:r>
          </a:p>
          <a:p>
            <a:endParaRPr lang="en-US" dirty="0"/>
          </a:p>
          <a:p>
            <a:pPr algn="r"/>
            <a:r>
              <a:rPr lang="en-US" dirty="0"/>
              <a:t>Sai Ram. K – 20181CSE0621</a:t>
            </a:r>
          </a:p>
          <a:p>
            <a:pPr algn="r"/>
            <a:r>
              <a:rPr lang="en-US" dirty="0"/>
              <a:t>Sai Tarun S.V – 20181CSE0628</a:t>
            </a:r>
          </a:p>
          <a:p>
            <a:pPr algn="r"/>
            <a:r>
              <a:rPr lang="en-US" dirty="0"/>
              <a:t>Satyam Mourya – 20181CSE0643</a:t>
            </a:r>
          </a:p>
          <a:p>
            <a:pPr algn="r"/>
            <a:r>
              <a:rPr lang="en-US" dirty="0"/>
              <a:t>Shaiq Iqbal – 20181CSE0660</a:t>
            </a:r>
          </a:p>
          <a:p>
            <a:pPr algn="r"/>
            <a:r>
              <a:rPr lang="en-US" dirty="0"/>
              <a:t>Shivam Singh – 20181CSE0669</a:t>
            </a:r>
          </a:p>
          <a:p>
            <a:pPr algn="r"/>
            <a:r>
              <a:rPr lang="en-US" dirty="0"/>
              <a:t>Shlaghana J.S – 20181CSE0670</a:t>
            </a:r>
            <a:endParaRPr lang="en-IN" dirty="0"/>
          </a:p>
        </p:txBody>
      </p:sp>
    </p:spTree>
    <p:extLst>
      <p:ext uri="{BB962C8B-B14F-4D97-AF65-F5344CB8AC3E}">
        <p14:creationId xmlns:p14="http://schemas.microsoft.com/office/powerpoint/2010/main" val="4282794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60034-FFA6-450C-A936-832DCAC0795B}"/>
              </a:ext>
            </a:extLst>
          </p:cNvPr>
          <p:cNvSpPr>
            <a:spLocks noGrp="1"/>
          </p:cNvSpPr>
          <p:nvPr>
            <p:ph type="title"/>
          </p:nvPr>
        </p:nvSpPr>
        <p:spPr/>
        <p:txBody>
          <a:bodyPr/>
          <a:lstStyle/>
          <a:p>
            <a:pPr algn="ctr"/>
            <a:r>
              <a:rPr lang="en-US" dirty="0">
                <a:solidFill>
                  <a:schemeClr val="bg1"/>
                </a:solidFill>
              </a:rPr>
              <a:t>The First Web-Page Design</a:t>
            </a:r>
            <a:endParaRPr lang="en-IN" dirty="0">
              <a:solidFill>
                <a:schemeClr val="bg1"/>
              </a:solidFill>
            </a:endParaRPr>
          </a:p>
        </p:txBody>
      </p:sp>
      <p:pic>
        <p:nvPicPr>
          <p:cNvPr id="4098" name="Picture 2" descr="Youtube beta test 2005">
            <a:extLst>
              <a:ext uri="{FF2B5EF4-FFF2-40B4-BE49-F238E27FC236}">
                <a16:creationId xmlns:a16="http://schemas.microsoft.com/office/drawing/2014/main" id="{B9E7745A-2661-4214-82C2-C968C5AC62D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75208" y="2170666"/>
            <a:ext cx="5497897" cy="335002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Dailymotion Online">
            <a:extLst>
              <a:ext uri="{FF2B5EF4-FFF2-40B4-BE49-F238E27FC236}">
                <a16:creationId xmlns:a16="http://schemas.microsoft.com/office/drawing/2014/main" id="{728FDABC-21C2-41C8-ACAA-4C1CCA5C52E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11010" y="2170666"/>
            <a:ext cx="5612296" cy="33500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212D5F6-D8B8-4B6E-864D-2D65247A24A1}"/>
              </a:ext>
            </a:extLst>
          </p:cNvPr>
          <p:cNvSpPr txBox="1"/>
          <p:nvPr/>
        </p:nvSpPr>
        <p:spPr>
          <a:xfrm>
            <a:off x="275208" y="5770485"/>
            <a:ext cx="5497897" cy="646331"/>
          </a:xfrm>
          <a:prstGeom prst="rect">
            <a:avLst/>
          </a:prstGeom>
          <a:noFill/>
        </p:spPr>
        <p:txBody>
          <a:bodyPr wrap="square" rtlCol="0">
            <a:spAutoFit/>
          </a:bodyPr>
          <a:lstStyle/>
          <a:p>
            <a:pPr algn="ctr"/>
            <a:r>
              <a:rPr lang="en-US" dirty="0"/>
              <a:t>A</a:t>
            </a:r>
            <a:r>
              <a:rPr lang="en-IN" dirty="0"/>
              <a:t>. The first YouTube web-page that was designed and continued to evolve till date.</a:t>
            </a:r>
          </a:p>
        </p:txBody>
      </p:sp>
      <p:sp>
        <p:nvSpPr>
          <p:cNvPr id="6" name="TextBox 5">
            <a:extLst>
              <a:ext uri="{FF2B5EF4-FFF2-40B4-BE49-F238E27FC236}">
                <a16:creationId xmlns:a16="http://schemas.microsoft.com/office/drawing/2014/main" id="{E0FE675F-0FF3-4B7A-8927-DB4576D1EFB3}"/>
              </a:ext>
            </a:extLst>
          </p:cNvPr>
          <p:cNvSpPr txBox="1"/>
          <p:nvPr/>
        </p:nvSpPr>
        <p:spPr>
          <a:xfrm>
            <a:off x="6311010" y="5894773"/>
            <a:ext cx="5612296" cy="646331"/>
          </a:xfrm>
          <a:prstGeom prst="rect">
            <a:avLst/>
          </a:prstGeom>
          <a:noFill/>
        </p:spPr>
        <p:txBody>
          <a:bodyPr wrap="square" rtlCol="0">
            <a:spAutoFit/>
          </a:bodyPr>
          <a:lstStyle/>
          <a:p>
            <a:pPr algn="ctr"/>
            <a:r>
              <a:rPr lang="en-US" dirty="0"/>
              <a:t>B. The first daily motion web-page that had very few updates since then.</a:t>
            </a:r>
            <a:endParaRPr lang="en-IN" dirty="0"/>
          </a:p>
        </p:txBody>
      </p:sp>
    </p:spTree>
    <p:extLst>
      <p:ext uri="{BB962C8B-B14F-4D97-AF65-F5344CB8AC3E}">
        <p14:creationId xmlns:p14="http://schemas.microsoft.com/office/powerpoint/2010/main" val="2363171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2410E-EC8E-402F-9F84-BE9FD63D9B55}"/>
              </a:ext>
            </a:extLst>
          </p:cNvPr>
          <p:cNvSpPr>
            <a:spLocks noGrp="1"/>
          </p:cNvSpPr>
          <p:nvPr>
            <p:ph type="title"/>
          </p:nvPr>
        </p:nvSpPr>
        <p:spPr/>
        <p:txBody>
          <a:bodyPr/>
          <a:lstStyle/>
          <a:p>
            <a:pPr algn="ctr"/>
            <a:r>
              <a:rPr lang="en-US" sz="4000" dirty="0">
                <a:solidFill>
                  <a:schemeClr val="bg1"/>
                </a:solidFill>
              </a:rPr>
              <a:t>Getting user’s attention.</a:t>
            </a:r>
            <a:endParaRPr lang="en-IN" dirty="0">
              <a:solidFill>
                <a:schemeClr val="bg1"/>
              </a:solidFill>
            </a:endParaRPr>
          </a:p>
        </p:txBody>
      </p:sp>
      <p:sp>
        <p:nvSpPr>
          <p:cNvPr id="4" name="Text Placeholder 3">
            <a:extLst>
              <a:ext uri="{FF2B5EF4-FFF2-40B4-BE49-F238E27FC236}">
                <a16:creationId xmlns:a16="http://schemas.microsoft.com/office/drawing/2014/main" id="{D49CF224-FC34-4106-8EDC-DED499B8FF6A}"/>
              </a:ext>
            </a:extLst>
          </p:cNvPr>
          <p:cNvSpPr>
            <a:spLocks noGrp="1"/>
          </p:cNvSpPr>
          <p:nvPr>
            <p:ph type="body" idx="1"/>
          </p:nvPr>
        </p:nvSpPr>
        <p:spPr/>
        <p:txBody>
          <a:bodyPr/>
          <a:lstStyle/>
          <a:p>
            <a:r>
              <a:rPr lang="en-US" sz="3200" b="1" dirty="0">
                <a:solidFill>
                  <a:srgbClr val="FF0000"/>
                </a:solidFill>
              </a:rPr>
              <a:t>You</a:t>
            </a:r>
            <a:r>
              <a:rPr lang="en-US" sz="3200" b="1" dirty="0"/>
              <a:t>Tube</a:t>
            </a:r>
            <a:endParaRPr lang="en-IN" sz="3200" b="1" dirty="0"/>
          </a:p>
        </p:txBody>
      </p:sp>
      <p:sp>
        <p:nvSpPr>
          <p:cNvPr id="5" name="Content Placeholder 4">
            <a:extLst>
              <a:ext uri="{FF2B5EF4-FFF2-40B4-BE49-F238E27FC236}">
                <a16:creationId xmlns:a16="http://schemas.microsoft.com/office/drawing/2014/main" id="{A8FACC4E-D1D2-4E52-B2D3-60A671679B23}"/>
              </a:ext>
            </a:extLst>
          </p:cNvPr>
          <p:cNvSpPr>
            <a:spLocks noGrp="1"/>
          </p:cNvSpPr>
          <p:nvPr>
            <p:ph sz="half" idx="2"/>
          </p:nvPr>
        </p:nvSpPr>
        <p:spPr/>
        <p:txBody>
          <a:bodyPr/>
          <a:lstStyle/>
          <a:p>
            <a:r>
              <a:rPr lang="en-US" dirty="0"/>
              <a:t>Trending video’s section that is constantly being updated real-time.</a:t>
            </a:r>
          </a:p>
          <a:p>
            <a:r>
              <a:rPr lang="en-US" dirty="0"/>
              <a:t>A very strong recommendation algorithm that is very accurate in suggestions.</a:t>
            </a:r>
          </a:p>
          <a:p>
            <a:r>
              <a:rPr lang="en-US" dirty="0"/>
              <a:t>Creator friendly with the introduction of analytics dashboard that facilitates real time statistics.</a:t>
            </a:r>
            <a:endParaRPr lang="en-IN" dirty="0"/>
          </a:p>
        </p:txBody>
      </p:sp>
      <p:sp>
        <p:nvSpPr>
          <p:cNvPr id="6" name="Text Placeholder 5">
            <a:extLst>
              <a:ext uri="{FF2B5EF4-FFF2-40B4-BE49-F238E27FC236}">
                <a16:creationId xmlns:a16="http://schemas.microsoft.com/office/drawing/2014/main" id="{7D0C26A9-594C-4788-B992-D3B773C8AFC0}"/>
              </a:ext>
            </a:extLst>
          </p:cNvPr>
          <p:cNvSpPr>
            <a:spLocks noGrp="1"/>
          </p:cNvSpPr>
          <p:nvPr>
            <p:ph type="body" sz="quarter" idx="3"/>
          </p:nvPr>
        </p:nvSpPr>
        <p:spPr/>
        <p:txBody>
          <a:bodyPr/>
          <a:lstStyle/>
          <a:p>
            <a:r>
              <a:rPr lang="en-US" sz="3200" b="1" dirty="0">
                <a:solidFill>
                  <a:schemeClr val="accent1">
                    <a:lumMod val="60000"/>
                    <a:lumOff val="40000"/>
                  </a:schemeClr>
                </a:solidFill>
              </a:rPr>
              <a:t>Daily Motion</a:t>
            </a:r>
            <a:endParaRPr lang="en-IN" sz="3200" b="1" dirty="0">
              <a:solidFill>
                <a:schemeClr val="accent1">
                  <a:lumMod val="60000"/>
                  <a:lumOff val="40000"/>
                </a:schemeClr>
              </a:solidFill>
            </a:endParaRPr>
          </a:p>
        </p:txBody>
      </p:sp>
      <p:sp>
        <p:nvSpPr>
          <p:cNvPr id="7" name="Content Placeholder 6">
            <a:extLst>
              <a:ext uri="{FF2B5EF4-FFF2-40B4-BE49-F238E27FC236}">
                <a16:creationId xmlns:a16="http://schemas.microsoft.com/office/drawing/2014/main" id="{63E86205-B32C-435D-9961-0B4A68F87482}"/>
              </a:ext>
            </a:extLst>
          </p:cNvPr>
          <p:cNvSpPr>
            <a:spLocks noGrp="1"/>
          </p:cNvSpPr>
          <p:nvPr>
            <p:ph sz="quarter" idx="4"/>
          </p:nvPr>
        </p:nvSpPr>
        <p:spPr/>
        <p:txBody>
          <a:bodyPr/>
          <a:lstStyle/>
          <a:p>
            <a:r>
              <a:rPr lang="en-US" dirty="0"/>
              <a:t>Has a list of most famous viewed that is not real-time.</a:t>
            </a:r>
          </a:p>
          <a:p>
            <a:r>
              <a:rPr lang="en-US" dirty="0"/>
              <a:t>A comparatively decent algorithm that is not as accurate.</a:t>
            </a:r>
          </a:p>
          <a:p>
            <a:r>
              <a:rPr lang="en-US" dirty="0"/>
              <a:t>Creators need to be familiar with steps taken as the interface is not supportive to creators.</a:t>
            </a:r>
            <a:endParaRPr lang="en-IN" dirty="0"/>
          </a:p>
        </p:txBody>
      </p:sp>
      <p:pic>
        <p:nvPicPr>
          <p:cNvPr id="8" name="Picture 7">
            <a:extLst>
              <a:ext uri="{FF2B5EF4-FFF2-40B4-BE49-F238E27FC236}">
                <a16:creationId xmlns:a16="http://schemas.microsoft.com/office/drawing/2014/main" id="{0E1AC26E-BBBF-405E-A4B7-C252700BDB1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398147" y="2101681"/>
            <a:ext cx="722650" cy="722650"/>
          </a:xfrm>
          <a:prstGeom prst="rect">
            <a:avLst/>
          </a:prstGeom>
        </p:spPr>
      </p:pic>
      <p:pic>
        <p:nvPicPr>
          <p:cNvPr id="9" name="Picture 12" descr="Dailymotion Logo transparent PNG - StickPNG">
            <a:extLst>
              <a:ext uri="{FF2B5EF4-FFF2-40B4-BE49-F238E27FC236}">
                <a16:creationId xmlns:a16="http://schemas.microsoft.com/office/drawing/2014/main" id="{E092162F-2C2B-4C17-B2CC-F742608457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7178" y="2223232"/>
            <a:ext cx="476048" cy="479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167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B0FB-B019-4901-BFCF-8507BA8A301B}"/>
              </a:ext>
            </a:extLst>
          </p:cNvPr>
          <p:cNvSpPr>
            <a:spLocks noGrp="1"/>
          </p:cNvSpPr>
          <p:nvPr>
            <p:ph type="title"/>
          </p:nvPr>
        </p:nvSpPr>
        <p:spPr/>
        <p:txBody>
          <a:bodyPr/>
          <a:lstStyle/>
          <a:p>
            <a:pPr algn="ctr"/>
            <a:r>
              <a:rPr lang="en-US" sz="4000" dirty="0">
                <a:solidFill>
                  <a:schemeClr val="bg1"/>
                </a:solidFill>
              </a:rPr>
              <a:t>Facilitating data entry.</a:t>
            </a:r>
            <a:endParaRPr lang="en-IN" dirty="0">
              <a:solidFill>
                <a:schemeClr val="bg1"/>
              </a:solidFill>
            </a:endParaRPr>
          </a:p>
        </p:txBody>
      </p:sp>
      <p:sp>
        <p:nvSpPr>
          <p:cNvPr id="3" name="Content Placeholder 2">
            <a:extLst>
              <a:ext uri="{FF2B5EF4-FFF2-40B4-BE49-F238E27FC236}">
                <a16:creationId xmlns:a16="http://schemas.microsoft.com/office/drawing/2014/main" id="{CBB9E428-C116-467F-ADE3-16DF8EF10F94}"/>
              </a:ext>
            </a:extLst>
          </p:cNvPr>
          <p:cNvSpPr>
            <a:spLocks noGrp="1"/>
          </p:cNvSpPr>
          <p:nvPr>
            <p:ph idx="1"/>
          </p:nvPr>
        </p:nvSpPr>
        <p:spPr>
          <a:xfrm>
            <a:off x="951877" y="2062489"/>
            <a:ext cx="10554574" cy="3636511"/>
          </a:xfrm>
        </p:spPr>
        <p:txBody>
          <a:bodyPr/>
          <a:lstStyle/>
          <a:p>
            <a:r>
              <a:rPr lang="en-US" dirty="0"/>
              <a:t>The crucial aspect of data entry is applying a minimal memory on users. There should not be any hinderance in trying to remember any kind of strings.</a:t>
            </a:r>
          </a:p>
          <a:p>
            <a:r>
              <a:rPr lang="en-US" dirty="0"/>
              <a:t>There should also be flexible entry keeping in mind the various kind of users who are going to utilize the data entry.</a:t>
            </a:r>
          </a:p>
          <a:p>
            <a:r>
              <a:rPr lang="en-US" dirty="0"/>
              <a:t>This aspect is common in both the websites we have compared. It shows how basic of a necessity is this guideline.</a:t>
            </a:r>
            <a:endParaRPr lang="en-IN" dirty="0"/>
          </a:p>
        </p:txBody>
      </p:sp>
      <p:pic>
        <p:nvPicPr>
          <p:cNvPr id="3074" name="Picture 2" descr="Data Entry Png Images – Free PNG Images Vector, PSD, Clipart, Templates">
            <a:extLst>
              <a:ext uri="{FF2B5EF4-FFF2-40B4-BE49-F238E27FC236}">
                <a16:creationId xmlns:a16="http://schemas.microsoft.com/office/drawing/2014/main" id="{8F2E8AA5-D4E7-4B91-B8EF-01A472D51F4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Lst>
          </a:blip>
          <a:srcRect/>
          <a:stretch>
            <a:fillRect/>
          </a:stretch>
        </p:blipFill>
        <p:spPr bwMode="auto">
          <a:xfrm>
            <a:off x="4499129" y="5049139"/>
            <a:ext cx="1859088" cy="161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910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D1F40-0006-402E-8FB1-BCA786E7A15B}"/>
              </a:ext>
            </a:extLst>
          </p:cNvPr>
          <p:cNvSpPr>
            <a:spLocks noGrp="1"/>
          </p:cNvSpPr>
          <p:nvPr>
            <p:ph type="title"/>
          </p:nvPr>
        </p:nvSpPr>
        <p:spPr/>
        <p:txBody>
          <a:bodyPr/>
          <a:lstStyle/>
          <a:p>
            <a:pPr algn="ctr"/>
            <a:r>
              <a:rPr lang="en-US" dirty="0">
                <a:solidFill>
                  <a:schemeClr val="bg1"/>
                </a:solidFill>
              </a:rPr>
              <a:t>User Opinion Survey</a:t>
            </a:r>
            <a:endParaRPr lang="en-IN" dirty="0">
              <a:solidFill>
                <a:schemeClr val="bg1"/>
              </a:solidFill>
            </a:endParaRPr>
          </a:p>
        </p:txBody>
      </p:sp>
      <p:pic>
        <p:nvPicPr>
          <p:cNvPr id="1030" name="Picture 6" descr="Forms response chart. Question title: What's your go to choice when it comes to stream videos online ?. Number of responses: 161 responses.">
            <a:extLst>
              <a:ext uri="{FF2B5EF4-FFF2-40B4-BE49-F238E27FC236}">
                <a16:creationId xmlns:a16="http://schemas.microsoft.com/office/drawing/2014/main" id="{30E318B1-3D4D-46D4-A172-04B1D5DAA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5" y="2006353"/>
            <a:ext cx="6267289" cy="2636668"/>
          </a:xfrm>
          <a:prstGeom prst="round2DiagRect">
            <a:avLst>
              <a:gd name="adj1" fmla="val 16667"/>
              <a:gd name="adj2" fmla="val 5000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4" name="Picture 10" descr="Forms response chart. Question title: When it comes to recommendations as per your watch which platform is preferred by you?. Number of responses: 161 responses.">
            <a:extLst>
              <a:ext uri="{FF2B5EF4-FFF2-40B4-BE49-F238E27FC236}">
                <a16:creationId xmlns:a16="http://schemas.microsoft.com/office/drawing/2014/main" id="{F0A7DC6F-5135-4B4C-BB69-B1BD92A99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5151" y="3659157"/>
            <a:ext cx="6540612" cy="2751655"/>
          </a:xfrm>
          <a:prstGeom prst="round2DiagRect">
            <a:avLst>
              <a:gd name="adj1" fmla="val 28275"/>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6214A6F-E423-4911-8ED0-5330A7C9A277}"/>
              </a:ext>
            </a:extLst>
          </p:cNvPr>
          <p:cNvSpPr txBox="1"/>
          <p:nvPr/>
        </p:nvSpPr>
        <p:spPr>
          <a:xfrm>
            <a:off x="133165" y="4770071"/>
            <a:ext cx="3586924" cy="923330"/>
          </a:xfrm>
          <a:prstGeom prst="rect">
            <a:avLst/>
          </a:prstGeom>
          <a:noFill/>
        </p:spPr>
        <p:txBody>
          <a:bodyPr wrap="square" rtlCol="0">
            <a:spAutoFit/>
          </a:bodyPr>
          <a:lstStyle/>
          <a:p>
            <a:r>
              <a:rPr lang="en-US" u="sng" dirty="0"/>
              <a:t>Question</a:t>
            </a:r>
            <a:r>
              <a:rPr lang="en-US" dirty="0"/>
              <a:t> : What’s your go-to choice when it comes to stream videos online ?</a:t>
            </a:r>
            <a:endParaRPr lang="en-IN" dirty="0"/>
          </a:p>
        </p:txBody>
      </p:sp>
      <p:sp>
        <p:nvSpPr>
          <p:cNvPr id="11" name="TextBox 10">
            <a:extLst>
              <a:ext uri="{FF2B5EF4-FFF2-40B4-BE49-F238E27FC236}">
                <a16:creationId xmlns:a16="http://schemas.microsoft.com/office/drawing/2014/main" id="{48E5722C-179F-4DD3-BBE2-F994C2C5A902}"/>
              </a:ext>
            </a:extLst>
          </p:cNvPr>
          <p:cNvSpPr txBox="1"/>
          <p:nvPr/>
        </p:nvSpPr>
        <p:spPr>
          <a:xfrm>
            <a:off x="8380519" y="2369080"/>
            <a:ext cx="3748202" cy="1200329"/>
          </a:xfrm>
          <a:prstGeom prst="rect">
            <a:avLst/>
          </a:prstGeom>
          <a:noFill/>
        </p:spPr>
        <p:txBody>
          <a:bodyPr wrap="square" rtlCol="0">
            <a:spAutoFit/>
          </a:bodyPr>
          <a:lstStyle/>
          <a:p>
            <a:pPr algn="r"/>
            <a:r>
              <a:rPr lang="en-US" u="sng" dirty="0"/>
              <a:t>Question</a:t>
            </a:r>
            <a:r>
              <a:rPr lang="en-US" dirty="0"/>
              <a:t> : When it comes to recommendations as per watch, which platform is preferred by you ?</a:t>
            </a:r>
            <a:endParaRPr lang="en-IN" dirty="0"/>
          </a:p>
        </p:txBody>
      </p:sp>
    </p:spTree>
    <p:extLst>
      <p:ext uri="{BB962C8B-B14F-4D97-AF65-F5344CB8AC3E}">
        <p14:creationId xmlns:p14="http://schemas.microsoft.com/office/powerpoint/2010/main" val="3085593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8D11-8581-4DFD-9039-E7AEC838575A}"/>
              </a:ext>
            </a:extLst>
          </p:cNvPr>
          <p:cNvSpPr>
            <a:spLocks noGrp="1"/>
          </p:cNvSpPr>
          <p:nvPr>
            <p:ph type="title"/>
          </p:nvPr>
        </p:nvSpPr>
        <p:spPr/>
        <p:txBody>
          <a:bodyPr/>
          <a:lstStyle/>
          <a:p>
            <a:pPr algn="ctr"/>
            <a:r>
              <a:rPr lang="en-US" dirty="0">
                <a:solidFill>
                  <a:schemeClr val="bg1"/>
                </a:solidFill>
              </a:rPr>
              <a:t>User Opinion Survey</a:t>
            </a:r>
            <a:endParaRPr lang="en-IN" dirty="0">
              <a:solidFill>
                <a:schemeClr val="bg1"/>
              </a:solidFill>
            </a:endParaRPr>
          </a:p>
        </p:txBody>
      </p:sp>
      <p:pic>
        <p:nvPicPr>
          <p:cNvPr id="2050" name="Picture 2" descr="Forms response chart. Question title: How safe is the platform of YouTube when it comes to surfing for kids and restricting adult content ?. Number of responses: 161 responses.">
            <a:extLst>
              <a:ext uri="{FF2B5EF4-FFF2-40B4-BE49-F238E27FC236}">
                <a16:creationId xmlns:a16="http://schemas.microsoft.com/office/drawing/2014/main" id="{E576FD51-153C-45BD-AB15-9EEA865AC4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74" y="2097350"/>
            <a:ext cx="5533956" cy="301840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2054" name="Picture 6" descr="Forms response chart. Question title: How safe is the platform of Daily Motion when it comes to surfing for kids and restricting adult content ?. Number of responses: 161 responses.">
            <a:extLst>
              <a:ext uri="{FF2B5EF4-FFF2-40B4-BE49-F238E27FC236}">
                <a16:creationId xmlns:a16="http://schemas.microsoft.com/office/drawing/2014/main" id="{F8DB8A48-CE21-4C17-A02B-FEED765ED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3855" y="3606553"/>
            <a:ext cx="5939371" cy="301840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1341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412</TotalTime>
  <Words>1565</Words>
  <Application>Microsoft Office PowerPoint</Application>
  <PresentationFormat>Widescreen</PresentationFormat>
  <Paragraphs>214</Paragraphs>
  <Slides>45</Slides>
  <Notes>9</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45</vt:i4>
      </vt:variant>
    </vt:vector>
  </HeadingPairs>
  <TitlesOfParts>
    <vt:vector size="62" baseType="lpstr">
      <vt:lpstr>Malgun Gothic</vt:lpstr>
      <vt:lpstr>Yu Gothic UI Semibold</vt:lpstr>
      <vt:lpstr>Arial</vt:lpstr>
      <vt:lpstr>Bahnschrift Light SemiCondensed</vt:lpstr>
      <vt:lpstr>Bahnschrift SemiBold</vt:lpstr>
      <vt:lpstr>Bahnschrift SemiBold Condensed</vt:lpstr>
      <vt:lpstr>Calibri</vt:lpstr>
      <vt:lpstr>Century Gothic</vt:lpstr>
      <vt:lpstr>Comic Sans MS</vt:lpstr>
      <vt:lpstr>Lato</vt:lpstr>
      <vt:lpstr>Muli Black Bold</vt:lpstr>
      <vt:lpstr>Muli Regular</vt:lpstr>
      <vt:lpstr>Muli Regular Bold</vt:lpstr>
      <vt:lpstr>MV Boli</vt:lpstr>
      <vt:lpstr>Wingdings</vt:lpstr>
      <vt:lpstr>Wingdings 2</vt:lpstr>
      <vt:lpstr>Quotable</vt:lpstr>
      <vt:lpstr>YouTube | DailyMotion</vt:lpstr>
      <vt:lpstr>Components To Evaluate </vt:lpstr>
      <vt:lpstr>Navigating the interface.</vt:lpstr>
      <vt:lpstr>Organizing the display.</vt:lpstr>
      <vt:lpstr>The First Web-Page Design</vt:lpstr>
      <vt:lpstr>Getting user’s attention.</vt:lpstr>
      <vt:lpstr>Facilitating data entry.</vt:lpstr>
      <vt:lpstr>User Opinion Survey</vt:lpstr>
      <vt:lpstr>User Opinion Survey</vt:lpstr>
      <vt:lpstr>User Opinion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YouTube is widely used rather than  Dailymotion? </vt:lpstr>
      <vt:lpstr>PowerPoint Presentation</vt:lpstr>
      <vt:lpstr>3D  capable</vt:lpstr>
      <vt:lpstr>2) Video length</vt:lpstr>
      <vt:lpstr>3) Adult Videos</vt:lpstr>
      <vt:lpstr>4)Video library</vt:lpstr>
      <vt:lpstr>5) Copyright</vt:lpstr>
      <vt:lpstr>6) Upload limit</vt:lpstr>
      <vt:lpstr>Summary</vt:lpstr>
      <vt:lpstr> Thank You for your patient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YouTube | DailyMotion</dc:title>
  <dc:creator>ram108.jps@gmail.com</dc:creator>
  <cp:lastModifiedBy>ram108.jps@gmail.com</cp:lastModifiedBy>
  <cp:revision>34</cp:revision>
  <dcterms:created xsi:type="dcterms:W3CDTF">2021-04-27T05:10:03Z</dcterms:created>
  <dcterms:modified xsi:type="dcterms:W3CDTF">2021-04-28T04:15:42Z</dcterms:modified>
</cp:coreProperties>
</file>